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9"/>
  </p:notesMasterIdLst>
  <p:sldIdLst>
    <p:sldId id="310" r:id="rId2"/>
    <p:sldId id="287" r:id="rId3"/>
    <p:sldId id="299" r:id="rId4"/>
    <p:sldId id="275" r:id="rId5"/>
    <p:sldId id="296" r:id="rId6"/>
    <p:sldId id="295" r:id="rId7"/>
    <p:sldId id="278" r:id="rId8"/>
    <p:sldId id="304" r:id="rId9"/>
    <p:sldId id="302" r:id="rId10"/>
    <p:sldId id="303" r:id="rId11"/>
    <p:sldId id="305" r:id="rId12"/>
    <p:sldId id="300" r:id="rId13"/>
    <p:sldId id="298" r:id="rId14"/>
    <p:sldId id="282" r:id="rId15"/>
    <p:sldId id="306" r:id="rId16"/>
    <p:sldId id="308" r:id="rId17"/>
    <p:sldId id="307" r:id="rId18"/>
    <p:sldId id="279" r:id="rId19"/>
    <p:sldId id="288" r:id="rId20"/>
    <p:sldId id="289" r:id="rId21"/>
    <p:sldId id="290" r:id="rId22"/>
    <p:sldId id="292" r:id="rId23"/>
    <p:sldId id="291" r:id="rId24"/>
    <p:sldId id="294" r:id="rId25"/>
    <p:sldId id="280" r:id="rId26"/>
    <p:sldId id="293" r:id="rId27"/>
    <p:sldId id="285" r:id="rId28"/>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 Victoria Meier" initials="LVM" lastIdx="1" clrIdx="0">
    <p:extLst>
      <p:ext uri="{19B8F6BF-5375-455C-9EA6-DF929625EA0E}">
        <p15:presenceInfo xmlns:p15="http://schemas.microsoft.com/office/powerpoint/2012/main" userId="L. Victoria Mei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85727" autoAdjust="0"/>
  </p:normalViewPr>
  <p:slideViewPr>
    <p:cSldViewPr snapToGrid="0">
      <p:cViewPr varScale="1">
        <p:scale>
          <a:sx n="86" d="100"/>
          <a:sy n="86" d="100"/>
        </p:scale>
        <p:origin x="331" y="5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A5C20BB3-3CCB-4FE5-991B-82F6BCB48AF3}" type="datetimeFigureOut">
              <a:rPr lang="en-US" smtClean="0"/>
              <a:t>9/30/20</a:t>
            </a:fld>
            <a:endParaRPr lang="en-US" dirty="0"/>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E0746DE6-3336-457D-A091-FA20AC1C536E}" type="slidenum">
              <a:rPr lang="en-US" smtClean="0"/>
              <a:t>‹#›</a:t>
            </a:fld>
            <a:endParaRPr lang="en-US" dirty="0"/>
          </a:p>
        </p:txBody>
      </p:sp>
    </p:spTree>
    <p:extLst>
      <p:ext uri="{BB962C8B-B14F-4D97-AF65-F5344CB8AC3E}">
        <p14:creationId xmlns:p14="http://schemas.microsoft.com/office/powerpoint/2010/main" val="212846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a:t>
            </a:fld>
            <a:endParaRPr lang="en-US" dirty="0"/>
          </a:p>
        </p:txBody>
      </p:sp>
    </p:spTree>
    <p:extLst>
      <p:ext uri="{BB962C8B-B14F-4D97-AF65-F5344CB8AC3E}">
        <p14:creationId xmlns:p14="http://schemas.microsoft.com/office/powerpoint/2010/main" val="1574152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Representation of Seller – authority to enter into an agreement; clear title to the assets; financials and other documents provided to buyer are valid and further represent the business;</a:t>
            </a:r>
          </a:p>
          <a:p>
            <a:endParaRPr lang="en-US" dirty="0"/>
          </a:p>
          <a:p>
            <a:r>
              <a:rPr lang="en-US" dirty="0"/>
              <a:t>Representations of Buyer – authority to enter into this agreement, no untrue statements </a:t>
            </a:r>
          </a:p>
        </p:txBody>
      </p:sp>
      <p:sp>
        <p:nvSpPr>
          <p:cNvPr id="4" name="Slide Number Placeholder 3"/>
          <p:cNvSpPr>
            <a:spLocks noGrp="1"/>
          </p:cNvSpPr>
          <p:nvPr>
            <p:ph type="sldNum" sz="quarter" idx="5"/>
          </p:nvPr>
        </p:nvSpPr>
        <p:spPr/>
        <p:txBody>
          <a:bodyPr/>
          <a:lstStyle/>
          <a:p>
            <a:fld id="{E0746DE6-3336-457D-A091-FA20AC1C536E}" type="slidenum">
              <a:rPr lang="en-US" smtClean="0"/>
              <a:t>14</a:t>
            </a:fld>
            <a:endParaRPr lang="en-US" dirty="0"/>
          </a:p>
        </p:txBody>
      </p:sp>
    </p:spTree>
    <p:extLst>
      <p:ext uri="{BB962C8B-B14F-4D97-AF65-F5344CB8AC3E}">
        <p14:creationId xmlns:p14="http://schemas.microsoft.com/office/powerpoint/2010/main" val="23577245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Representation of Seller – authority to enter into an agreement; clear title to the assets; financials and other documents provided to buyer are valid and further represent the business;</a:t>
            </a:r>
          </a:p>
          <a:p>
            <a:endParaRPr lang="en-US" dirty="0"/>
          </a:p>
          <a:p>
            <a:r>
              <a:rPr lang="en-US" dirty="0"/>
              <a:t>Representations of Buyer – authority to enter into this agreement, no untrue statements </a:t>
            </a:r>
          </a:p>
        </p:txBody>
      </p:sp>
      <p:sp>
        <p:nvSpPr>
          <p:cNvPr id="4" name="Slide Number Placeholder 3"/>
          <p:cNvSpPr>
            <a:spLocks noGrp="1"/>
          </p:cNvSpPr>
          <p:nvPr>
            <p:ph type="sldNum" sz="quarter" idx="5"/>
          </p:nvPr>
        </p:nvSpPr>
        <p:spPr/>
        <p:txBody>
          <a:bodyPr/>
          <a:lstStyle/>
          <a:p>
            <a:fld id="{E0746DE6-3336-457D-A091-FA20AC1C536E}" type="slidenum">
              <a:rPr lang="en-US" smtClean="0"/>
              <a:t>15</a:t>
            </a:fld>
            <a:endParaRPr lang="en-US" dirty="0"/>
          </a:p>
        </p:txBody>
      </p:sp>
    </p:spTree>
    <p:extLst>
      <p:ext uri="{BB962C8B-B14F-4D97-AF65-F5344CB8AC3E}">
        <p14:creationId xmlns:p14="http://schemas.microsoft.com/office/powerpoint/2010/main" val="7725639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Representation of Seller – authority to enter into an agreement; clear title to the assets; financials and other documents provided to buyer are valid and further represent the business;</a:t>
            </a:r>
          </a:p>
          <a:p>
            <a:endParaRPr lang="en-US" dirty="0"/>
          </a:p>
          <a:p>
            <a:r>
              <a:rPr lang="en-US" dirty="0"/>
              <a:t>Representations of Buyer – authority to enter into this agreement, no untrue statements </a:t>
            </a:r>
          </a:p>
        </p:txBody>
      </p:sp>
      <p:sp>
        <p:nvSpPr>
          <p:cNvPr id="4" name="Slide Number Placeholder 3"/>
          <p:cNvSpPr>
            <a:spLocks noGrp="1"/>
          </p:cNvSpPr>
          <p:nvPr>
            <p:ph type="sldNum" sz="quarter" idx="5"/>
          </p:nvPr>
        </p:nvSpPr>
        <p:spPr/>
        <p:txBody>
          <a:bodyPr/>
          <a:lstStyle/>
          <a:p>
            <a:fld id="{E0746DE6-3336-457D-A091-FA20AC1C536E}" type="slidenum">
              <a:rPr lang="en-US" smtClean="0"/>
              <a:t>16</a:t>
            </a:fld>
            <a:endParaRPr lang="en-US" dirty="0"/>
          </a:p>
        </p:txBody>
      </p:sp>
    </p:spTree>
    <p:extLst>
      <p:ext uri="{BB962C8B-B14F-4D97-AF65-F5344CB8AC3E}">
        <p14:creationId xmlns:p14="http://schemas.microsoft.com/office/powerpoint/2010/main" val="37463312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Representation of Seller – authority to enter into an agreement; clear title to the assets; financials and other documents provided to buyer are valid and further represent the business;</a:t>
            </a:r>
          </a:p>
          <a:p>
            <a:endParaRPr lang="en-US" dirty="0"/>
          </a:p>
          <a:p>
            <a:r>
              <a:rPr lang="en-US" dirty="0"/>
              <a:t>Representations of Buyer – authority to enter into this agreement, no untrue statements </a:t>
            </a:r>
          </a:p>
        </p:txBody>
      </p:sp>
      <p:sp>
        <p:nvSpPr>
          <p:cNvPr id="4" name="Slide Number Placeholder 3"/>
          <p:cNvSpPr>
            <a:spLocks noGrp="1"/>
          </p:cNvSpPr>
          <p:nvPr>
            <p:ph type="sldNum" sz="quarter" idx="5"/>
          </p:nvPr>
        </p:nvSpPr>
        <p:spPr/>
        <p:txBody>
          <a:bodyPr/>
          <a:lstStyle/>
          <a:p>
            <a:fld id="{E0746DE6-3336-457D-A091-FA20AC1C536E}" type="slidenum">
              <a:rPr lang="en-US" smtClean="0"/>
              <a:t>17</a:t>
            </a:fld>
            <a:endParaRPr lang="en-US" dirty="0"/>
          </a:p>
        </p:txBody>
      </p:sp>
    </p:spTree>
    <p:extLst>
      <p:ext uri="{BB962C8B-B14F-4D97-AF65-F5344CB8AC3E}">
        <p14:creationId xmlns:p14="http://schemas.microsoft.com/office/powerpoint/2010/main" val="28896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18</a:t>
            </a:fld>
            <a:endParaRPr lang="en-US" dirty="0"/>
          </a:p>
        </p:txBody>
      </p:sp>
    </p:spTree>
    <p:extLst>
      <p:ext uri="{BB962C8B-B14F-4D97-AF65-F5344CB8AC3E}">
        <p14:creationId xmlns:p14="http://schemas.microsoft.com/office/powerpoint/2010/main" val="5325785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19</a:t>
            </a:fld>
            <a:endParaRPr lang="en-US" dirty="0"/>
          </a:p>
        </p:txBody>
      </p:sp>
    </p:spTree>
    <p:extLst>
      <p:ext uri="{BB962C8B-B14F-4D97-AF65-F5344CB8AC3E}">
        <p14:creationId xmlns:p14="http://schemas.microsoft.com/office/powerpoint/2010/main" val="16454617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20</a:t>
            </a:fld>
            <a:endParaRPr lang="en-US" dirty="0"/>
          </a:p>
        </p:txBody>
      </p:sp>
    </p:spTree>
    <p:extLst>
      <p:ext uri="{BB962C8B-B14F-4D97-AF65-F5344CB8AC3E}">
        <p14:creationId xmlns:p14="http://schemas.microsoft.com/office/powerpoint/2010/main" val="23352925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21</a:t>
            </a:fld>
            <a:endParaRPr lang="en-US" dirty="0"/>
          </a:p>
        </p:txBody>
      </p:sp>
    </p:spTree>
    <p:extLst>
      <p:ext uri="{BB962C8B-B14F-4D97-AF65-F5344CB8AC3E}">
        <p14:creationId xmlns:p14="http://schemas.microsoft.com/office/powerpoint/2010/main" val="30220108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22</a:t>
            </a:fld>
            <a:endParaRPr lang="en-US" dirty="0"/>
          </a:p>
        </p:txBody>
      </p:sp>
    </p:spTree>
    <p:extLst>
      <p:ext uri="{BB962C8B-B14F-4D97-AF65-F5344CB8AC3E}">
        <p14:creationId xmlns:p14="http://schemas.microsoft.com/office/powerpoint/2010/main" val="11651453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23</a:t>
            </a:fld>
            <a:endParaRPr lang="en-US" dirty="0"/>
          </a:p>
        </p:txBody>
      </p:sp>
    </p:spTree>
    <p:extLst>
      <p:ext uri="{BB962C8B-B14F-4D97-AF65-F5344CB8AC3E}">
        <p14:creationId xmlns:p14="http://schemas.microsoft.com/office/powerpoint/2010/main" val="1873111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3</a:t>
            </a:fld>
            <a:endParaRPr lang="en-US" dirty="0"/>
          </a:p>
        </p:txBody>
      </p:sp>
    </p:spTree>
    <p:extLst>
      <p:ext uri="{BB962C8B-B14F-4D97-AF65-F5344CB8AC3E}">
        <p14:creationId xmlns:p14="http://schemas.microsoft.com/office/powerpoint/2010/main" val="35916354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24</a:t>
            </a:fld>
            <a:endParaRPr lang="en-US" dirty="0"/>
          </a:p>
        </p:txBody>
      </p:sp>
    </p:spTree>
    <p:extLst>
      <p:ext uri="{BB962C8B-B14F-4D97-AF65-F5344CB8AC3E}">
        <p14:creationId xmlns:p14="http://schemas.microsoft.com/office/powerpoint/2010/main" val="24727258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25</a:t>
            </a:fld>
            <a:endParaRPr lang="en-US" dirty="0"/>
          </a:p>
        </p:txBody>
      </p:sp>
    </p:spTree>
    <p:extLst>
      <p:ext uri="{BB962C8B-B14F-4D97-AF65-F5344CB8AC3E}">
        <p14:creationId xmlns:p14="http://schemas.microsoft.com/office/powerpoint/2010/main" val="28847265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26</a:t>
            </a:fld>
            <a:endParaRPr lang="en-US" dirty="0"/>
          </a:p>
        </p:txBody>
      </p:sp>
    </p:spTree>
    <p:extLst>
      <p:ext uri="{BB962C8B-B14F-4D97-AF65-F5344CB8AC3E}">
        <p14:creationId xmlns:p14="http://schemas.microsoft.com/office/powerpoint/2010/main" val="3106573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Representation of Seller – authority to enter into an agreement; clear title to the assets; financials and other documents provided to buyer are valid and further represent the business;</a:t>
            </a:r>
          </a:p>
          <a:p>
            <a:endParaRPr lang="en-US" dirty="0"/>
          </a:p>
          <a:p>
            <a:r>
              <a:rPr lang="en-US" dirty="0"/>
              <a:t>Representations of Buyer – authority to enter into this agreement, no untrue statements </a:t>
            </a:r>
          </a:p>
        </p:txBody>
      </p:sp>
      <p:sp>
        <p:nvSpPr>
          <p:cNvPr id="4" name="Slide Number Placeholder 3"/>
          <p:cNvSpPr>
            <a:spLocks noGrp="1"/>
          </p:cNvSpPr>
          <p:nvPr>
            <p:ph type="sldNum" sz="quarter" idx="5"/>
          </p:nvPr>
        </p:nvSpPr>
        <p:spPr/>
        <p:txBody>
          <a:bodyPr/>
          <a:lstStyle/>
          <a:p>
            <a:fld id="{E0746DE6-3336-457D-A091-FA20AC1C536E}" type="slidenum">
              <a:rPr lang="en-US" smtClean="0"/>
              <a:t>7</a:t>
            </a:fld>
            <a:endParaRPr lang="en-US" dirty="0"/>
          </a:p>
        </p:txBody>
      </p:sp>
    </p:spTree>
    <p:extLst>
      <p:ext uri="{BB962C8B-B14F-4D97-AF65-F5344CB8AC3E}">
        <p14:creationId xmlns:p14="http://schemas.microsoft.com/office/powerpoint/2010/main" val="3294304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Representation of Seller – authority to enter into an agreement; clear title to the assets; financials and other documents provided to buyer are valid and further represent the business;</a:t>
            </a:r>
          </a:p>
          <a:p>
            <a:endParaRPr lang="en-US" dirty="0"/>
          </a:p>
          <a:p>
            <a:r>
              <a:rPr lang="en-US" dirty="0"/>
              <a:t>Representations of Buyer – authority to enter into this agreement, no untrue statements </a:t>
            </a:r>
          </a:p>
        </p:txBody>
      </p:sp>
      <p:sp>
        <p:nvSpPr>
          <p:cNvPr id="4" name="Slide Number Placeholder 3"/>
          <p:cNvSpPr>
            <a:spLocks noGrp="1"/>
          </p:cNvSpPr>
          <p:nvPr>
            <p:ph type="sldNum" sz="quarter" idx="5"/>
          </p:nvPr>
        </p:nvSpPr>
        <p:spPr/>
        <p:txBody>
          <a:bodyPr/>
          <a:lstStyle/>
          <a:p>
            <a:fld id="{E0746DE6-3336-457D-A091-FA20AC1C536E}" type="slidenum">
              <a:rPr lang="en-US" smtClean="0"/>
              <a:t>8</a:t>
            </a:fld>
            <a:endParaRPr lang="en-US" dirty="0"/>
          </a:p>
        </p:txBody>
      </p:sp>
    </p:spTree>
    <p:extLst>
      <p:ext uri="{BB962C8B-B14F-4D97-AF65-F5344CB8AC3E}">
        <p14:creationId xmlns:p14="http://schemas.microsoft.com/office/powerpoint/2010/main" val="2866204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Representation of Seller – authority to enter into an agreement; clear title to the assets; financials and other documents provided to buyer are valid and further represent the business;</a:t>
            </a:r>
          </a:p>
          <a:p>
            <a:endParaRPr lang="en-US" dirty="0"/>
          </a:p>
          <a:p>
            <a:r>
              <a:rPr lang="en-US" dirty="0"/>
              <a:t>Representations of Buyer – authority to enter into this agreement, no untrue statements </a:t>
            </a:r>
          </a:p>
        </p:txBody>
      </p:sp>
      <p:sp>
        <p:nvSpPr>
          <p:cNvPr id="4" name="Slide Number Placeholder 3"/>
          <p:cNvSpPr>
            <a:spLocks noGrp="1"/>
          </p:cNvSpPr>
          <p:nvPr>
            <p:ph type="sldNum" sz="quarter" idx="5"/>
          </p:nvPr>
        </p:nvSpPr>
        <p:spPr/>
        <p:txBody>
          <a:bodyPr/>
          <a:lstStyle/>
          <a:p>
            <a:fld id="{E0746DE6-3336-457D-A091-FA20AC1C536E}" type="slidenum">
              <a:rPr lang="en-US" smtClean="0"/>
              <a:t>9</a:t>
            </a:fld>
            <a:endParaRPr lang="en-US" dirty="0"/>
          </a:p>
        </p:txBody>
      </p:sp>
    </p:spTree>
    <p:extLst>
      <p:ext uri="{BB962C8B-B14F-4D97-AF65-F5344CB8AC3E}">
        <p14:creationId xmlns:p14="http://schemas.microsoft.com/office/powerpoint/2010/main" val="1565592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Representation of Seller – authority to enter into an agreement; clear title to the assets; financials and other documents provided to buyer are valid and further represent the business;</a:t>
            </a:r>
          </a:p>
          <a:p>
            <a:endParaRPr lang="en-US" dirty="0"/>
          </a:p>
          <a:p>
            <a:r>
              <a:rPr lang="en-US" dirty="0"/>
              <a:t>Representations of Buyer – authority to enter into this agreement, no untrue statements </a:t>
            </a:r>
          </a:p>
        </p:txBody>
      </p:sp>
      <p:sp>
        <p:nvSpPr>
          <p:cNvPr id="4" name="Slide Number Placeholder 3"/>
          <p:cNvSpPr>
            <a:spLocks noGrp="1"/>
          </p:cNvSpPr>
          <p:nvPr>
            <p:ph type="sldNum" sz="quarter" idx="5"/>
          </p:nvPr>
        </p:nvSpPr>
        <p:spPr/>
        <p:txBody>
          <a:bodyPr/>
          <a:lstStyle/>
          <a:p>
            <a:fld id="{E0746DE6-3336-457D-A091-FA20AC1C536E}" type="slidenum">
              <a:rPr lang="en-US" smtClean="0"/>
              <a:t>10</a:t>
            </a:fld>
            <a:endParaRPr lang="en-US" dirty="0"/>
          </a:p>
        </p:txBody>
      </p:sp>
    </p:spTree>
    <p:extLst>
      <p:ext uri="{BB962C8B-B14F-4D97-AF65-F5344CB8AC3E}">
        <p14:creationId xmlns:p14="http://schemas.microsoft.com/office/powerpoint/2010/main" val="29532428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Representation of Seller – authority to enter into an agreement; clear title to the assets; financials and other documents provided to buyer are valid and further represent the business;</a:t>
            </a:r>
          </a:p>
          <a:p>
            <a:endParaRPr lang="en-US" dirty="0"/>
          </a:p>
          <a:p>
            <a:r>
              <a:rPr lang="en-US" dirty="0"/>
              <a:t>Representations of Buyer – authority to enter into this agreement, no untrue statements </a:t>
            </a:r>
          </a:p>
        </p:txBody>
      </p:sp>
      <p:sp>
        <p:nvSpPr>
          <p:cNvPr id="4" name="Slide Number Placeholder 3"/>
          <p:cNvSpPr>
            <a:spLocks noGrp="1"/>
          </p:cNvSpPr>
          <p:nvPr>
            <p:ph type="sldNum" sz="quarter" idx="5"/>
          </p:nvPr>
        </p:nvSpPr>
        <p:spPr/>
        <p:txBody>
          <a:bodyPr/>
          <a:lstStyle/>
          <a:p>
            <a:fld id="{E0746DE6-3336-457D-A091-FA20AC1C536E}" type="slidenum">
              <a:rPr lang="en-US" smtClean="0"/>
              <a:t>11</a:t>
            </a:fld>
            <a:endParaRPr lang="en-US" dirty="0"/>
          </a:p>
        </p:txBody>
      </p:sp>
    </p:spTree>
    <p:extLst>
      <p:ext uri="{BB962C8B-B14F-4D97-AF65-F5344CB8AC3E}">
        <p14:creationId xmlns:p14="http://schemas.microsoft.com/office/powerpoint/2010/main" val="2099060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Representation of Seller – authority to enter into an agreement; clear title to the assets; financials and other documents provided to buyer are valid and further represent the business;</a:t>
            </a:r>
          </a:p>
          <a:p>
            <a:endParaRPr lang="en-US" dirty="0"/>
          </a:p>
          <a:p>
            <a:r>
              <a:rPr lang="en-US" dirty="0"/>
              <a:t>Representations of Buyer – authority to enter into this agreement, no untrue statements </a:t>
            </a:r>
          </a:p>
        </p:txBody>
      </p:sp>
      <p:sp>
        <p:nvSpPr>
          <p:cNvPr id="4" name="Slide Number Placeholder 3"/>
          <p:cNvSpPr>
            <a:spLocks noGrp="1"/>
          </p:cNvSpPr>
          <p:nvPr>
            <p:ph type="sldNum" sz="quarter" idx="5"/>
          </p:nvPr>
        </p:nvSpPr>
        <p:spPr/>
        <p:txBody>
          <a:bodyPr/>
          <a:lstStyle/>
          <a:p>
            <a:fld id="{E0746DE6-3336-457D-A091-FA20AC1C536E}" type="slidenum">
              <a:rPr lang="en-US" smtClean="0"/>
              <a:t>12</a:t>
            </a:fld>
            <a:endParaRPr lang="en-US" dirty="0"/>
          </a:p>
        </p:txBody>
      </p:sp>
    </p:spTree>
    <p:extLst>
      <p:ext uri="{BB962C8B-B14F-4D97-AF65-F5344CB8AC3E}">
        <p14:creationId xmlns:p14="http://schemas.microsoft.com/office/powerpoint/2010/main" val="33375959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Representation of Seller – authority to enter into an agreement; clear title to the assets; financials and other documents provided to buyer are valid and further represent the business;</a:t>
            </a:r>
          </a:p>
          <a:p>
            <a:endParaRPr lang="en-US" dirty="0"/>
          </a:p>
          <a:p>
            <a:r>
              <a:rPr lang="en-US" dirty="0"/>
              <a:t>Representations of Buyer – authority to enter into this agreement, no untrue statements </a:t>
            </a:r>
          </a:p>
        </p:txBody>
      </p:sp>
      <p:sp>
        <p:nvSpPr>
          <p:cNvPr id="4" name="Slide Number Placeholder 3"/>
          <p:cNvSpPr>
            <a:spLocks noGrp="1"/>
          </p:cNvSpPr>
          <p:nvPr>
            <p:ph type="sldNum" sz="quarter" idx="5"/>
          </p:nvPr>
        </p:nvSpPr>
        <p:spPr/>
        <p:txBody>
          <a:bodyPr/>
          <a:lstStyle/>
          <a:p>
            <a:fld id="{E0746DE6-3336-457D-A091-FA20AC1C536E}" type="slidenum">
              <a:rPr lang="en-US" smtClean="0"/>
              <a:t>13</a:t>
            </a:fld>
            <a:endParaRPr lang="en-US" dirty="0"/>
          </a:p>
        </p:txBody>
      </p:sp>
    </p:spTree>
    <p:extLst>
      <p:ext uri="{BB962C8B-B14F-4D97-AF65-F5344CB8AC3E}">
        <p14:creationId xmlns:p14="http://schemas.microsoft.com/office/powerpoint/2010/main" val="2898403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a:pPr/>
              <a:t>9/30/20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a:pPr/>
              <a:t>‹#›</a:t>
            </a:fld>
            <a:endParaRPr lang="en-US" dirty="0"/>
          </a:p>
        </p:txBody>
      </p:sp>
    </p:spTree>
    <p:extLst>
      <p:ext uri="{BB962C8B-B14F-4D97-AF65-F5344CB8AC3E}">
        <p14:creationId xmlns:p14="http://schemas.microsoft.com/office/powerpoint/2010/main" val="282912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9/30/20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extLst>
      <p:ext uri="{BB962C8B-B14F-4D97-AF65-F5344CB8AC3E}">
        <p14:creationId xmlns:p14="http://schemas.microsoft.com/office/powerpoint/2010/main" val="1388053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a:pPr/>
              <a:t>9/30/20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a:pPr/>
              <a:t>‹#›</a:t>
            </a:fld>
            <a:endParaRPr lang="en-US" dirty="0"/>
          </a:p>
        </p:txBody>
      </p:sp>
    </p:spTree>
    <p:extLst>
      <p:ext uri="{BB962C8B-B14F-4D97-AF65-F5344CB8AC3E}">
        <p14:creationId xmlns:p14="http://schemas.microsoft.com/office/powerpoint/2010/main" val="2080389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9/30/20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a:pPr/>
              <a:t>‹#›</a:t>
            </a:fld>
            <a:endParaRPr lang="en-US" dirty="0"/>
          </a:p>
        </p:txBody>
      </p:sp>
    </p:spTree>
    <p:extLst>
      <p:ext uri="{BB962C8B-B14F-4D97-AF65-F5344CB8AC3E}">
        <p14:creationId xmlns:p14="http://schemas.microsoft.com/office/powerpoint/2010/main" val="893710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a:pPr/>
              <a:t>9/30/20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a:pPr/>
              <a:t>‹#›</a:t>
            </a:fld>
            <a:endParaRPr lang="en-US" dirty="0"/>
          </a:p>
        </p:txBody>
      </p:sp>
    </p:spTree>
    <p:extLst>
      <p:ext uri="{BB962C8B-B14F-4D97-AF65-F5344CB8AC3E}">
        <p14:creationId xmlns:p14="http://schemas.microsoft.com/office/powerpoint/2010/main" val="182614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9/30/20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extLst>
      <p:ext uri="{BB962C8B-B14F-4D97-AF65-F5344CB8AC3E}">
        <p14:creationId xmlns:p14="http://schemas.microsoft.com/office/powerpoint/2010/main" val="170667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9/30/20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extLst>
      <p:ext uri="{BB962C8B-B14F-4D97-AF65-F5344CB8AC3E}">
        <p14:creationId xmlns:p14="http://schemas.microsoft.com/office/powerpoint/2010/main" val="68207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9/30/20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extLst>
      <p:ext uri="{BB962C8B-B14F-4D97-AF65-F5344CB8AC3E}">
        <p14:creationId xmlns:p14="http://schemas.microsoft.com/office/powerpoint/2010/main" val="1289741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9/30/20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extLst>
      <p:ext uri="{BB962C8B-B14F-4D97-AF65-F5344CB8AC3E}">
        <p14:creationId xmlns:p14="http://schemas.microsoft.com/office/powerpoint/2010/main" val="1538491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a:pPr/>
              <a:t>9/30/20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a:pPr/>
              <a:t>‹#›</a:t>
            </a:fld>
            <a:endParaRPr lang="en-US" dirty="0"/>
          </a:p>
        </p:txBody>
      </p:sp>
    </p:spTree>
    <p:extLst>
      <p:ext uri="{BB962C8B-B14F-4D97-AF65-F5344CB8AC3E}">
        <p14:creationId xmlns:p14="http://schemas.microsoft.com/office/powerpoint/2010/main" val="85278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9/30/20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extLst>
      <p:ext uri="{BB962C8B-B14F-4D97-AF65-F5344CB8AC3E}">
        <p14:creationId xmlns:p14="http://schemas.microsoft.com/office/powerpoint/2010/main" val="792541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a:pPr/>
              <a:t>9/30/20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96835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Graphical user interface, application&#10;&#10;Description automatically generated">
            <a:extLst>
              <a:ext uri="{FF2B5EF4-FFF2-40B4-BE49-F238E27FC236}">
                <a16:creationId xmlns:a16="http://schemas.microsoft.com/office/drawing/2014/main" id="{3818243F-9F3D-4806-BB3F-82133C46A293}"/>
              </a:ext>
            </a:extLst>
          </p:cNvPr>
          <p:cNvPicPr>
            <a:picLocks noGrp="1" noChangeAspect="1"/>
          </p:cNvPicPr>
          <p:nvPr>
            <p:ph sz="half" idx="1"/>
          </p:nvPr>
        </p:nvPicPr>
        <p:blipFill>
          <a:blip r:embed="rId2"/>
          <a:stretch>
            <a:fillRect/>
          </a:stretch>
        </p:blipFill>
        <p:spPr>
          <a:xfrm>
            <a:off x="-1" y="1"/>
            <a:ext cx="12192001" cy="6858000"/>
          </a:xfrm>
        </p:spPr>
      </p:pic>
    </p:spTree>
    <p:extLst>
      <p:ext uri="{BB962C8B-B14F-4D97-AF65-F5344CB8AC3E}">
        <p14:creationId xmlns:p14="http://schemas.microsoft.com/office/powerpoint/2010/main" val="1211766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Purchase and sale agreement</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r>
              <a:rPr lang="en-US" dirty="0">
                <a:solidFill>
                  <a:schemeClr val="tx1"/>
                </a:solidFill>
              </a:rPr>
              <a:t>Allocation of Purchase Price</a:t>
            </a: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p:txBody>
          <a:bodyPr>
            <a:normAutofit/>
          </a:bodyPr>
          <a:lstStyle/>
          <a:p>
            <a:pPr lvl="1"/>
            <a:r>
              <a:rPr lang="en-US" sz="1600" dirty="0"/>
              <a:t>Depreciation Recapture on Fixed Assets:</a:t>
            </a:r>
          </a:p>
          <a:p>
            <a:pPr lvl="1"/>
            <a:endParaRPr lang="en-US" dirty="0"/>
          </a:p>
          <a:p>
            <a:pPr lvl="2"/>
            <a:r>
              <a:rPr lang="en-US" dirty="0"/>
              <a:t>Originally Purchased Asset for $500,000 </a:t>
            </a:r>
          </a:p>
          <a:p>
            <a:pPr lvl="2"/>
            <a:r>
              <a:rPr lang="en-US" dirty="0"/>
              <a:t>Deprecation of $400,000</a:t>
            </a:r>
          </a:p>
          <a:p>
            <a:pPr lvl="2"/>
            <a:r>
              <a:rPr lang="en-US" dirty="0"/>
              <a:t>Book Value $100,000</a:t>
            </a:r>
          </a:p>
          <a:p>
            <a:pPr lvl="2"/>
            <a:r>
              <a:rPr lang="en-US" dirty="0"/>
              <a:t>Price Allocated to the Asset = $350,000</a:t>
            </a:r>
          </a:p>
          <a:p>
            <a:pPr lvl="2"/>
            <a:r>
              <a:rPr lang="en-US" dirty="0"/>
              <a:t>Depreciation Recapture = $250,000</a:t>
            </a:r>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endParaRPr lang="en-US" dirty="0"/>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p:txBody>
          <a:bodyPr>
            <a:normAutofit/>
          </a:bodyPr>
          <a:lstStyle/>
          <a:p>
            <a:endParaRPr lang="en-US" dirty="0"/>
          </a:p>
          <a:p>
            <a:r>
              <a:rPr lang="en-US" dirty="0"/>
              <a:t>Capital Gains Tax Rates – 15 to 20%</a:t>
            </a:r>
          </a:p>
          <a:p>
            <a:endParaRPr lang="en-US" dirty="0"/>
          </a:p>
          <a:p>
            <a:r>
              <a:rPr lang="en-US" dirty="0"/>
              <a:t>Ordinary Income Tax Rates – 10%  to 37%	</a:t>
            </a:r>
          </a:p>
          <a:p>
            <a:pPr lvl="1"/>
            <a:r>
              <a:rPr lang="en-US" dirty="0"/>
              <a:t>22% rates for singles start at income of $85,000+</a:t>
            </a:r>
          </a:p>
          <a:p>
            <a:pPr lvl="1"/>
            <a:r>
              <a:rPr lang="en-US" dirty="0"/>
              <a:t>22% rates for married start at $80,000+</a:t>
            </a:r>
          </a:p>
          <a:p>
            <a:endParaRPr lang="en-US" dirty="0"/>
          </a:p>
          <a:p>
            <a:endParaRPr lang="en-US" dirty="0"/>
          </a:p>
        </p:txBody>
      </p:sp>
    </p:spTree>
    <p:extLst>
      <p:ext uri="{BB962C8B-B14F-4D97-AF65-F5344CB8AC3E}">
        <p14:creationId xmlns:p14="http://schemas.microsoft.com/office/powerpoint/2010/main" val="4137596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Purchase and sale agreement</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r>
              <a:rPr lang="en-US" dirty="0">
                <a:solidFill>
                  <a:schemeClr val="tx1"/>
                </a:solidFill>
              </a:rPr>
              <a:t>Purchase Agreement Provisions</a:t>
            </a: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p:txBody>
          <a:bodyPr>
            <a:normAutofit/>
          </a:bodyPr>
          <a:lstStyle/>
          <a:p>
            <a:r>
              <a:rPr lang="en-US" b="1" dirty="0"/>
              <a:t>Payment Terms</a:t>
            </a:r>
          </a:p>
          <a:p>
            <a:pPr lvl="1"/>
            <a:r>
              <a:rPr lang="en-US" dirty="0"/>
              <a:t>Note</a:t>
            </a:r>
          </a:p>
          <a:p>
            <a:pPr lvl="2"/>
            <a:r>
              <a:rPr lang="en-US" dirty="0"/>
              <a:t>Third Party Financing</a:t>
            </a:r>
          </a:p>
          <a:p>
            <a:pPr lvl="2"/>
            <a:r>
              <a:rPr lang="en-US" dirty="0"/>
              <a:t>Seller Financing</a:t>
            </a:r>
          </a:p>
          <a:p>
            <a:pPr lvl="1"/>
            <a:r>
              <a:rPr lang="en-US" dirty="0"/>
              <a:t>Cash</a:t>
            </a:r>
          </a:p>
          <a:p>
            <a:pPr lvl="1"/>
            <a:r>
              <a:rPr lang="en-US" dirty="0"/>
              <a:t>Earn Outs</a:t>
            </a:r>
          </a:p>
          <a:p>
            <a:pPr lvl="3"/>
            <a:r>
              <a:rPr lang="en-US" sz="1600" dirty="0"/>
              <a:t>Seller gets a portion of the Income after the business is sold</a:t>
            </a:r>
            <a:endParaRPr lang="en-US" dirty="0"/>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endParaRPr lang="en-US" dirty="0"/>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p:txBody>
          <a:bodyPr>
            <a:normAutofit/>
          </a:bodyPr>
          <a:lstStyle/>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819945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Purchase and sale agreement</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r>
              <a:rPr lang="en-US" dirty="0">
                <a:solidFill>
                  <a:schemeClr val="tx1"/>
                </a:solidFill>
              </a:rPr>
              <a:t>Purchase Agreement Terms</a:t>
            </a: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p:txBody>
          <a:bodyPr>
            <a:normAutofit lnSpcReduction="10000"/>
          </a:bodyPr>
          <a:lstStyle/>
          <a:p>
            <a:pPr lvl="1"/>
            <a:r>
              <a:rPr lang="en-US" b="1" dirty="0"/>
              <a:t>Security for Payment of the Purchase Price</a:t>
            </a:r>
          </a:p>
          <a:p>
            <a:pPr lvl="2"/>
            <a:r>
              <a:rPr lang="en-US" dirty="0"/>
              <a:t>Security Agreements</a:t>
            </a:r>
          </a:p>
          <a:p>
            <a:pPr lvl="2"/>
            <a:r>
              <a:rPr lang="en-US" dirty="0"/>
              <a:t>Deed of Trust </a:t>
            </a:r>
          </a:p>
          <a:p>
            <a:pPr lvl="2"/>
            <a:r>
              <a:rPr lang="en-US" dirty="0"/>
              <a:t>UCC Filings</a:t>
            </a:r>
          </a:p>
          <a:p>
            <a:pPr lvl="2"/>
            <a:r>
              <a:rPr lang="en-US" dirty="0"/>
              <a:t>Possession</a:t>
            </a:r>
          </a:p>
          <a:p>
            <a:pPr lvl="2"/>
            <a:r>
              <a:rPr lang="en-US" dirty="0"/>
              <a:t>Personal Guaranty</a:t>
            </a:r>
          </a:p>
          <a:p>
            <a:pPr lvl="2"/>
            <a:r>
              <a:rPr lang="en-US" dirty="0"/>
              <a:t>Subordination Agreement</a:t>
            </a:r>
          </a:p>
          <a:p>
            <a:pPr lvl="1"/>
            <a:endParaRPr lang="en-US" dirty="0"/>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r>
              <a:rPr lang="en-US" dirty="0">
                <a:solidFill>
                  <a:schemeClr val="tx1"/>
                </a:solidFill>
              </a:rPr>
              <a:t>Purchase Agreement Terms</a:t>
            </a:r>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p:txBody>
          <a:bodyPr>
            <a:normAutofit lnSpcReduction="10000"/>
          </a:bodyPr>
          <a:lstStyle/>
          <a:p>
            <a:pPr lvl="1"/>
            <a:r>
              <a:rPr lang="en-US" b="1" dirty="0"/>
              <a:t>Other Agreements Among the Parties</a:t>
            </a:r>
          </a:p>
          <a:p>
            <a:pPr lvl="2"/>
            <a:r>
              <a:rPr lang="en-US" dirty="0"/>
              <a:t>Non-Compete</a:t>
            </a:r>
          </a:p>
          <a:p>
            <a:pPr lvl="2"/>
            <a:r>
              <a:rPr lang="en-US" dirty="0"/>
              <a:t>Non-Solicitation</a:t>
            </a:r>
          </a:p>
          <a:p>
            <a:pPr lvl="2"/>
            <a:r>
              <a:rPr lang="en-US" dirty="0"/>
              <a:t>Non-Disclosure/Confidentiality</a:t>
            </a:r>
          </a:p>
          <a:p>
            <a:pPr lvl="2"/>
            <a:r>
              <a:rPr lang="en-US" dirty="0"/>
              <a:t>Consulting Agreement</a:t>
            </a:r>
          </a:p>
          <a:p>
            <a:pPr lvl="2"/>
            <a:r>
              <a:rPr lang="en-US" dirty="0"/>
              <a:t>Employment Agreement</a:t>
            </a:r>
          </a:p>
          <a:p>
            <a:pPr lvl="2"/>
            <a:r>
              <a:rPr lang="en-US" dirty="0"/>
              <a:t>Lease Agreement</a:t>
            </a:r>
          </a:p>
          <a:p>
            <a:pPr lvl="2"/>
            <a:r>
              <a:rPr lang="en-US" dirty="0"/>
              <a:t>Franchise Agreement</a:t>
            </a:r>
          </a:p>
          <a:p>
            <a:pPr lvl="2"/>
            <a:r>
              <a:rPr lang="en-US" dirty="0"/>
              <a:t>Assignment and Assumption Contracts</a:t>
            </a:r>
          </a:p>
          <a:p>
            <a:endParaRPr lang="en-US" dirty="0"/>
          </a:p>
          <a:p>
            <a:endParaRPr lang="en-US" dirty="0"/>
          </a:p>
          <a:p>
            <a:endParaRPr lang="en-US" dirty="0"/>
          </a:p>
        </p:txBody>
      </p:sp>
    </p:spTree>
    <p:extLst>
      <p:ext uri="{BB962C8B-B14F-4D97-AF65-F5344CB8AC3E}">
        <p14:creationId xmlns:p14="http://schemas.microsoft.com/office/powerpoint/2010/main" val="894769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Non compete statute</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r>
              <a:rPr lang="en-US" dirty="0">
                <a:solidFill>
                  <a:schemeClr val="tx1"/>
                </a:solidFill>
              </a:rPr>
              <a:t>Idaho Code 44-2704</a:t>
            </a: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a:xfrm>
            <a:off x="410817" y="2926052"/>
            <a:ext cx="10893287" cy="3792800"/>
          </a:xfrm>
        </p:spPr>
        <p:txBody>
          <a:bodyPr>
            <a:normAutofit/>
          </a:bodyPr>
          <a:lstStyle/>
          <a:p>
            <a:pPr marL="630000" lvl="2" indent="0">
              <a:buNone/>
            </a:pPr>
            <a:r>
              <a:rPr lang="en-US" dirty="0"/>
              <a:t>44-2704.  RESTRICTION OF DIRECT COMPETITION — </a:t>
            </a:r>
            <a:r>
              <a:rPr lang="en-US" b="1" dirty="0"/>
              <a:t>REBUTTABLE PRESUMPTIONS</a:t>
            </a:r>
            <a:r>
              <a:rPr lang="en-US" dirty="0"/>
              <a:t>. (1) Under no circumstances shall a provision of such agreement or covenant, as set forth herein, establish a postemployment restriction of direct competition that exceeds a period of </a:t>
            </a:r>
            <a:r>
              <a:rPr lang="en-US" b="1" dirty="0"/>
              <a:t>eighteen (18) months </a:t>
            </a:r>
            <a:r>
              <a:rPr lang="en-US" dirty="0"/>
              <a:t>from the time of the key employee’s or key independent contractor’s termination unless consideration, in addition to employment or continued employment, is given to a key employee or key independent contractor. Nothing in this chapter shall be construed to limit a party’s ability to otherwise protect trade secrets or other information deemed proprietary or confidential.(2)  It shall be a rebuttable presumption that an agreement or covenant with a postemployment term of eighteen (18) months or less is reasonable as to duration.(3)  It shall be a rebuttable presumption that an agreement or covenant is reasonable as to geographic area if it </a:t>
            </a:r>
            <a:r>
              <a:rPr lang="en-US" b="1" dirty="0"/>
              <a:t>is restricted to the geographic areas in which the key employee or key independent contractor provided services or had a significant presence or influence.(4)  It shall be a rebuttable presumption that an agreement or covenant is reasonable as to type of employment or line of business if it is limited to the type of employment or line of business conducted by the key employee or key independent contractor</a:t>
            </a:r>
            <a:r>
              <a:rPr lang="en-US" dirty="0"/>
              <a:t>, as defined in section </a:t>
            </a:r>
            <a:r>
              <a:rPr lang="en-US" u="sng" dirty="0"/>
              <a:t>44-2702, Idaho Code, while working for the employer.(5)  It shall be a rebuttable presumption that an employee or independent contractor who is among the highest paid five percent (5%) of the employer’s employees or independent contractors is a "key employee" or a "key independent contractor." To rebut such presumption, an employee or independent contractor must show that it has no ability to adversely affect the employer’s legitimate business interests.</a:t>
            </a:r>
            <a:endParaRPr lang="en-US" sz="1600" dirty="0"/>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endParaRPr lang="en-US" dirty="0"/>
          </a:p>
        </p:txBody>
      </p:sp>
    </p:spTree>
    <p:extLst>
      <p:ext uri="{BB962C8B-B14F-4D97-AF65-F5344CB8AC3E}">
        <p14:creationId xmlns:p14="http://schemas.microsoft.com/office/powerpoint/2010/main" val="2109220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Purchase and sale agreement - provisions</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r>
              <a:rPr lang="en-US" dirty="0">
                <a:solidFill>
                  <a:schemeClr val="tx1"/>
                </a:solidFill>
              </a:rPr>
              <a:t>Seller’s Representations</a:t>
            </a: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a:xfrm>
            <a:off x="687926" y="2926052"/>
            <a:ext cx="4709619" cy="2707543"/>
          </a:xfrm>
        </p:spPr>
        <p:txBody>
          <a:bodyPr>
            <a:normAutofit/>
          </a:bodyPr>
          <a:lstStyle/>
          <a:p>
            <a:pPr lvl="2"/>
            <a:r>
              <a:rPr lang="en-US" dirty="0"/>
              <a:t>Existence of Entity,  Authority to enter into Agreement, and ownership of entity.</a:t>
            </a:r>
          </a:p>
          <a:p>
            <a:pPr lvl="2"/>
            <a:r>
              <a:rPr lang="en-US" dirty="0"/>
              <a:t>All taxes have been filed and paid</a:t>
            </a:r>
          </a:p>
          <a:p>
            <a:pPr lvl="2"/>
            <a:r>
              <a:rPr lang="en-US" dirty="0"/>
              <a:t>Financial Statements are accurate</a:t>
            </a:r>
          </a:p>
          <a:p>
            <a:pPr lvl="2"/>
            <a:r>
              <a:rPr lang="en-US" dirty="0"/>
              <a:t>Title and Condition of Assets are good and marketable</a:t>
            </a:r>
          </a:p>
          <a:p>
            <a:pPr lvl="2"/>
            <a:r>
              <a:rPr lang="en-US" dirty="0"/>
              <a:t>No adverse consequences which would prevent consummation of transaction.</a:t>
            </a:r>
          </a:p>
          <a:p>
            <a:pPr lvl="2"/>
            <a:endParaRPr lang="en-US" dirty="0"/>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r>
              <a:rPr lang="en-US" dirty="0">
                <a:solidFill>
                  <a:schemeClr val="tx1"/>
                </a:solidFill>
              </a:rPr>
              <a:t>Seller’s Representations</a:t>
            </a:r>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p:txBody>
          <a:bodyPr>
            <a:normAutofit/>
          </a:bodyPr>
          <a:lstStyle/>
          <a:p>
            <a:endParaRPr lang="en-US" dirty="0"/>
          </a:p>
          <a:p>
            <a:pPr lvl="1"/>
            <a:r>
              <a:rPr lang="en-US" dirty="0"/>
              <a:t>No material change in the business operations since the agreement is signed to closing.</a:t>
            </a:r>
          </a:p>
          <a:p>
            <a:pPr lvl="1"/>
            <a:r>
              <a:rPr lang="en-US" dirty="0"/>
              <a:t>No litigation pending or threatened</a:t>
            </a:r>
          </a:p>
          <a:p>
            <a:pPr lvl="1"/>
            <a:r>
              <a:rPr lang="en-US" dirty="0"/>
              <a:t>No labor issues</a:t>
            </a:r>
          </a:p>
          <a:p>
            <a:pPr lvl="1"/>
            <a:r>
              <a:rPr lang="en-US" dirty="0"/>
              <a:t>No violation of franchise agreement or other agreements.</a:t>
            </a:r>
          </a:p>
        </p:txBody>
      </p:sp>
    </p:spTree>
    <p:extLst>
      <p:ext uri="{BB962C8B-B14F-4D97-AF65-F5344CB8AC3E}">
        <p14:creationId xmlns:p14="http://schemas.microsoft.com/office/powerpoint/2010/main" val="3565332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Purchase and sale agreement - Provisions</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r>
              <a:rPr lang="en-US" dirty="0">
                <a:solidFill>
                  <a:schemeClr val="tx1"/>
                </a:solidFill>
              </a:rPr>
              <a:t>Buyer’s Representations</a:t>
            </a: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a:xfrm>
            <a:off x="687926" y="2926052"/>
            <a:ext cx="4709619" cy="2707543"/>
          </a:xfrm>
        </p:spPr>
        <p:txBody>
          <a:bodyPr>
            <a:normAutofit/>
          </a:bodyPr>
          <a:lstStyle/>
          <a:p>
            <a:pPr lvl="2"/>
            <a:r>
              <a:rPr lang="en-US" dirty="0"/>
              <a:t>Existence of Entity,  Authority to enter into Agreement, and ownership of entity.</a:t>
            </a:r>
          </a:p>
          <a:p>
            <a:pPr lvl="2"/>
            <a:r>
              <a:rPr lang="en-US" dirty="0"/>
              <a:t>No Conflict  or Authorization need to close</a:t>
            </a:r>
          </a:p>
          <a:p>
            <a:pPr lvl="2"/>
            <a:r>
              <a:rPr lang="en-US" dirty="0"/>
              <a:t>Sufficiency of Funds</a:t>
            </a:r>
          </a:p>
          <a:p>
            <a:pPr lvl="2"/>
            <a:r>
              <a:rPr lang="en-US" dirty="0"/>
              <a:t>Solvent</a:t>
            </a:r>
          </a:p>
          <a:p>
            <a:pPr lvl="2"/>
            <a:r>
              <a:rPr lang="en-US" dirty="0"/>
              <a:t>Independent Investigation of Assets, Financials etc.</a:t>
            </a:r>
          </a:p>
          <a:p>
            <a:pPr lvl="2"/>
            <a:endParaRPr lang="en-US" dirty="0"/>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endParaRPr lang="en-US" dirty="0">
              <a:solidFill>
                <a:schemeClr val="tx1"/>
              </a:solidFill>
            </a:endParaRPr>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p:txBody>
          <a:bodyPr>
            <a:normAutofit/>
          </a:bodyPr>
          <a:lstStyle/>
          <a:p>
            <a:endParaRPr lang="en-US" dirty="0"/>
          </a:p>
        </p:txBody>
      </p:sp>
    </p:spTree>
    <p:extLst>
      <p:ext uri="{BB962C8B-B14F-4D97-AF65-F5344CB8AC3E}">
        <p14:creationId xmlns:p14="http://schemas.microsoft.com/office/powerpoint/2010/main" val="1807989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Purchase and sale agreement - Provisions</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r>
              <a:rPr lang="en-US" dirty="0">
                <a:solidFill>
                  <a:schemeClr val="tx1"/>
                </a:solidFill>
              </a:rPr>
              <a:t>Covenants</a:t>
            </a: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a:xfrm>
            <a:off x="687926" y="2926052"/>
            <a:ext cx="4709619" cy="2707543"/>
          </a:xfrm>
        </p:spPr>
        <p:txBody>
          <a:bodyPr>
            <a:normAutofit fontScale="92500" lnSpcReduction="20000"/>
          </a:bodyPr>
          <a:lstStyle/>
          <a:p>
            <a:pPr lvl="2"/>
            <a:r>
              <a:rPr lang="en-US" dirty="0"/>
              <a:t>Further Assurances as to other documents</a:t>
            </a:r>
          </a:p>
          <a:p>
            <a:pPr lvl="2"/>
            <a:r>
              <a:rPr lang="en-US" dirty="0"/>
              <a:t>Payment of Accounts Payable Before and After Closing.</a:t>
            </a:r>
          </a:p>
          <a:p>
            <a:pPr lvl="2"/>
            <a:r>
              <a:rPr lang="en-US" dirty="0"/>
              <a:t>Promise to operate the Business in the same manner after signing of the Agreement</a:t>
            </a:r>
          </a:p>
          <a:p>
            <a:pPr lvl="2"/>
            <a:r>
              <a:rPr lang="en-US" dirty="0"/>
              <a:t>Not market business for sale</a:t>
            </a:r>
          </a:p>
          <a:p>
            <a:pPr lvl="2"/>
            <a:r>
              <a:rPr lang="en-US" dirty="0"/>
              <a:t>Cooperate with the Due Diligence requests</a:t>
            </a:r>
          </a:p>
          <a:p>
            <a:pPr lvl="2"/>
            <a:r>
              <a:rPr lang="en-US" dirty="0"/>
              <a:t>Cooperate to get 3</a:t>
            </a:r>
            <a:r>
              <a:rPr lang="en-US" baseline="30000" dirty="0"/>
              <a:t>rd</a:t>
            </a:r>
            <a:r>
              <a:rPr lang="en-US" dirty="0"/>
              <a:t> party consents</a:t>
            </a:r>
          </a:p>
          <a:p>
            <a:pPr lvl="2"/>
            <a:r>
              <a:rPr lang="en-US" dirty="0"/>
              <a:t>Promise to not disclose</a:t>
            </a:r>
          </a:p>
          <a:p>
            <a:pPr lvl="2"/>
            <a:endParaRPr lang="en-US" dirty="0"/>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r>
              <a:rPr lang="en-US" dirty="0">
                <a:solidFill>
                  <a:schemeClr val="tx1"/>
                </a:solidFill>
              </a:rPr>
              <a:t>Indemnifications	</a:t>
            </a:r>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p:txBody>
          <a:bodyPr>
            <a:normAutofit fontScale="92500" lnSpcReduction="20000"/>
          </a:bodyPr>
          <a:lstStyle/>
          <a:p>
            <a:r>
              <a:rPr lang="en-US" dirty="0"/>
              <a:t>Seller Indemnifies Buyer for Damages resulting from misrepresentation and 3</a:t>
            </a:r>
            <a:r>
              <a:rPr lang="en-US" baseline="30000" dirty="0"/>
              <a:t>rd</a:t>
            </a:r>
            <a:r>
              <a:rPr lang="en-US" dirty="0"/>
              <a:t> party claims arising before sale</a:t>
            </a:r>
          </a:p>
          <a:p>
            <a:endParaRPr lang="en-US" dirty="0"/>
          </a:p>
          <a:p>
            <a:r>
              <a:rPr lang="en-US" dirty="0"/>
              <a:t>Buyer indemnifies for Damages resulting from misrepresentations and 3</a:t>
            </a:r>
            <a:r>
              <a:rPr lang="en-US" baseline="30000" dirty="0"/>
              <a:t>rd</a:t>
            </a:r>
            <a:r>
              <a:rPr lang="en-US" dirty="0"/>
              <a:t> party claims arising after the sale</a:t>
            </a:r>
          </a:p>
          <a:p>
            <a:endParaRPr lang="en-US" dirty="0"/>
          </a:p>
          <a:p>
            <a:r>
              <a:rPr lang="en-US" dirty="0"/>
              <a:t>Limits on ability to indemnification to damages are in excess of $_________.</a:t>
            </a:r>
          </a:p>
        </p:txBody>
      </p:sp>
    </p:spTree>
    <p:extLst>
      <p:ext uri="{BB962C8B-B14F-4D97-AF65-F5344CB8AC3E}">
        <p14:creationId xmlns:p14="http://schemas.microsoft.com/office/powerpoint/2010/main" val="1176956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Purchase and sale agreement - provisions</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endParaRPr lang="en-US" dirty="0">
              <a:solidFill>
                <a:schemeClr val="tx1"/>
              </a:solidFill>
            </a:endParaRP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a:xfrm>
            <a:off x="581193" y="3429000"/>
            <a:ext cx="4878703" cy="2699342"/>
          </a:xfrm>
        </p:spPr>
        <p:txBody>
          <a:bodyPr>
            <a:normAutofit fontScale="25000" lnSpcReduction="20000"/>
          </a:bodyPr>
          <a:lstStyle/>
          <a:p>
            <a:pPr marL="630000" lvl="2" indent="0">
              <a:buNone/>
            </a:pPr>
            <a:r>
              <a:rPr lang="en-US" sz="7200" b="1" dirty="0"/>
              <a:t>Contingencies to Proceeding</a:t>
            </a:r>
          </a:p>
          <a:p>
            <a:pPr marL="630000" lvl="2" indent="0">
              <a:buNone/>
            </a:pPr>
            <a:r>
              <a:rPr lang="en-US" sz="6400" dirty="0"/>
              <a:t>	Review of Financial Statements</a:t>
            </a:r>
          </a:p>
          <a:p>
            <a:pPr marL="630000" lvl="2" indent="0">
              <a:buNone/>
            </a:pPr>
            <a:r>
              <a:rPr lang="en-US" sz="6400" dirty="0"/>
              <a:t>	Transfer/Assignment of Lease</a:t>
            </a:r>
          </a:p>
          <a:p>
            <a:pPr marL="630000" lvl="2" indent="0">
              <a:buNone/>
            </a:pPr>
            <a:r>
              <a:rPr lang="en-US" sz="6400" dirty="0"/>
              <a:t>	Transfer/Assignment of Business Name</a:t>
            </a:r>
          </a:p>
          <a:p>
            <a:pPr marL="630000" lvl="2" indent="0">
              <a:buNone/>
            </a:pPr>
            <a:r>
              <a:rPr lang="en-US" sz="6400" dirty="0"/>
              <a:t>	Funding Ready</a:t>
            </a:r>
          </a:p>
          <a:p>
            <a:pPr marL="630000" lvl="2" indent="0">
              <a:buNone/>
            </a:pPr>
            <a:r>
              <a:rPr lang="en-US" sz="6400" dirty="0"/>
              <a:t>	Each party performs their obligations and 	delivers what is required</a:t>
            </a:r>
          </a:p>
          <a:p>
            <a:pPr marL="630000" lvl="2" indent="0">
              <a:buNone/>
            </a:pPr>
            <a:r>
              <a:rPr lang="en-US" sz="6400" dirty="0"/>
              <a:t>	Receipt of Deposit</a:t>
            </a:r>
            <a:br>
              <a:rPr lang="en-US" sz="1600" dirty="0"/>
            </a:br>
            <a:r>
              <a:rPr lang="en-US" sz="1600" dirty="0"/>
              <a:t>	</a:t>
            </a:r>
          </a:p>
          <a:p>
            <a:pPr marL="630000" lvl="2" indent="0">
              <a:buNone/>
            </a:pPr>
            <a:r>
              <a:rPr lang="en-US" sz="1600" dirty="0"/>
              <a:t>	</a:t>
            </a:r>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endParaRPr lang="en-US" dirty="0"/>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a:xfrm>
            <a:off x="6217709" y="2926051"/>
            <a:ext cx="5571520" cy="3572719"/>
          </a:xfrm>
        </p:spPr>
        <p:txBody>
          <a:bodyPr>
            <a:normAutofit fontScale="25000" lnSpcReduction="20000"/>
          </a:bodyPr>
          <a:lstStyle/>
          <a:p>
            <a:endParaRPr lang="en-US" sz="7200" dirty="0"/>
          </a:p>
          <a:p>
            <a:r>
              <a:rPr lang="en-US" sz="7200" b="1" dirty="0"/>
              <a:t>Transition Procedure</a:t>
            </a:r>
          </a:p>
          <a:p>
            <a:pPr lvl="1"/>
            <a:r>
              <a:rPr lang="en-US" sz="7200" dirty="0"/>
              <a:t>Transfer of Work in Progress</a:t>
            </a:r>
          </a:p>
          <a:p>
            <a:pPr lvl="1"/>
            <a:r>
              <a:rPr lang="en-US" sz="7200" dirty="0"/>
              <a:t>Collection of Receivables</a:t>
            </a:r>
          </a:p>
          <a:p>
            <a:pPr lvl="1"/>
            <a:r>
              <a:rPr lang="en-US" sz="7200" dirty="0"/>
              <a:t>How to handle issues</a:t>
            </a:r>
          </a:p>
          <a:p>
            <a:pPr lvl="2"/>
            <a:r>
              <a:rPr lang="en-US" sz="7200" dirty="0"/>
              <a:t>Inventory lower than promised</a:t>
            </a:r>
          </a:p>
          <a:p>
            <a:pPr lvl="2"/>
            <a:r>
              <a:rPr lang="en-US" sz="7200" dirty="0"/>
              <a:t>Litigation that arises after sale</a:t>
            </a:r>
          </a:p>
        </p:txBody>
      </p:sp>
    </p:spTree>
    <p:extLst>
      <p:ext uri="{BB962C8B-B14F-4D97-AF65-F5344CB8AC3E}">
        <p14:creationId xmlns:p14="http://schemas.microsoft.com/office/powerpoint/2010/main" val="3536380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Purchase and sale agreement</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r>
              <a:rPr lang="en-US" dirty="0">
                <a:solidFill>
                  <a:schemeClr val="tx1"/>
                </a:solidFill>
              </a:rPr>
              <a:t>Additional Provisions</a:t>
            </a: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p:txBody>
          <a:bodyPr>
            <a:normAutofit/>
          </a:bodyPr>
          <a:lstStyle/>
          <a:p>
            <a:pPr lvl="1"/>
            <a:r>
              <a:rPr lang="en-US" b="1" dirty="0"/>
              <a:t>Conditions to Closing</a:t>
            </a:r>
          </a:p>
          <a:p>
            <a:pPr lvl="2"/>
            <a:r>
              <a:rPr lang="en-US" dirty="0"/>
              <a:t>What would prevent either party closing</a:t>
            </a:r>
          </a:p>
          <a:p>
            <a:pPr lvl="3"/>
            <a:r>
              <a:rPr lang="en-US" dirty="0"/>
              <a:t>Death, issues with bank financing, Pandemic, Tariffs, etc.</a:t>
            </a:r>
          </a:p>
          <a:p>
            <a:pPr lvl="1"/>
            <a:r>
              <a:rPr lang="en-US" sz="1600" b="1" dirty="0"/>
              <a:t>Closing Obligations</a:t>
            </a:r>
          </a:p>
          <a:p>
            <a:pPr lvl="2"/>
            <a:r>
              <a:rPr lang="en-US" dirty="0"/>
              <a:t>Buyer’s right to reduce purchase price for asset value variations or liabilities incurred</a:t>
            </a:r>
          </a:p>
          <a:p>
            <a:pPr lvl="2"/>
            <a:r>
              <a:rPr lang="en-US" dirty="0"/>
              <a:t>Seller’s right to financials of Buyer until purchase price paid in full.</a:t>
            </a:r>
          </a:p>
          <a:p>
            <a:pPr lvl="1"/>
            <a:endParaRPr lang="en-US" dirty="0"/>
          </a:p>
          <a:p>
            <a:pPr lvl="2"/>
            <a:endParaRPr lang="en-US" dirty="0"/>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endParaRPr lang="en-US" dirty="0"/>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p:txBody>
          <a:bodyPr>
            <a:normAutofit/>
          </a:bodyPr>
          <a:lstStyle/>
          <a:p>
            <a:pPr lvl="1"/>
            <a:r>
              <a:rPr lang="en-US" dirty="0"/>
              <a:t>Default Provisions</a:t>
            </a:r>
          </a:p>
          <a:p>
            <a:pPr lvl="2"/>
            <a:r>
              <a:rPr lang="en-US" dirty="0"/>
              <a:t>Legal and Financial Consequences</a:t>
            </a:r>
          </a:p>
          <a:p>
            <a:pPr lvl="2"/>
            <a:r>
              <a:rPr lang="en-US" dirty="0"/>
              <a:t>Damages:</a:t>
            </a:r>
          </a:p>
          <a:p>
            <a:pPr lvl="3"/>
            <a:r>
              <a:rPr lang="en-US" dirty="0"/>
              <a:t>Monetary</a:t>
            </a:r>
          </a:p>
          <a:p>
            <a:pPr lvl="3"/>
            <a:r>
              <a:rPr lang="en-US" dirty="0"/>
              <a:t>Specific Performance</a:t>
            </a:r>
          </a:p>
          <a:p>
            <a:pPr lvl="3"/>
            <a:r>
              <a:rPr lang="en-US" dirty="0"/>
              <a:t>Restitution</a:t>
            </a:r>
          </a:p>
          <a:p>
            <a:pPr lvl="1"/>
            <a:r>
              <a:rPr lang="en-US" b="1" dirty="0"/>
              <a:t>Exhibits</a:t>
            </a:r>
            <a:r>
              <a:rPr lang="en-US" dirty="0"/>
              <a:t>  with transfer documents attached</a:t>
            </a:r>
          </a:p>
          <a:p>
            <a:pPr lvl="1"/>
            <a:r>
              <a:rPr lang="en-US" dirty="0"/>
              <a:t>Brokerage Fees/And Responsibility for Fees</a:t>
            </a:r>
          </a:p>
          <a:p>
            <a:endParaRPr lang="en-US" dirty="0"/>
          </a:p>
          <a:p>
            <a:endParaRPr lang="en-US" dirty="0"/>
          </a:p>
        </p:txBody>
      </p:sp>
    </p:spTree>
    <p:extLst>
      <p:ext uri="{BB962C8B-B14F-4D97-AF65-F5344CB8AC3E}">
        <p14:creationId xmlns:p14="http://schemas.microsoft.com/office/powerpoint/2010/main" val="4087333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Purchase and sale agreement</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r>
              <a:rPr lang="en-US" dirty="0">
                <a:solidFill>
                  <a:schemeClr val="tx1"/>
                </a:solidFill>
              </a:rPr>
              <a:t>Drafting the Agreement</a:t>
            </a: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a:xfrm>
            <a:off x="581193" y="2926052"/>
            <a:ext cx="8170921" cy="2934999"/>
          </a:xfrm>
        </p:spPr>
        <p:txBody>
          <a:bodyPr>
            <a:normAutofit/>
          </a:bodyPr>
          <a:lstStyle/>
          <a:p>
            <a:pPr lvl="1"/>
            <a:endParaRPr lang="en-US" dirty="0"/>
          </a:p>
          <a:p>
            <a:pPr lvl="2"/>
            <a:r>
              <a:rPr lang="en-US" sz="1600" dirty="0"/>
              <a:t>Typically one party will draft the agreement and submit a copy to the other party for review and  provide comments.</a:t>
            </a:r>
          </a:p>
          <a:p>
            <a:pPr lvl="2"/>
            <a:r>
              <a:rPr lang="en-US" sz="1600" dirty="0"/>
              <a:t>Comments are provided in redline so they are easily reviewed.</a:t>
            </a:r>
          </a:p>
          <a:p>
            <a:pPr lvl="2"/>
            <a:r>
              <a:rPr lang="en-US" sz="1600" dirty="0"/>
              <a:t>Keep track of iterations by tracking version</a:t>
            </a:r>
          </a:p>
          <a:p>
            <a:pPr marL="630000" lvl="2" indent="0">
              <a:buNone/>
            </a:pPr>
            <a:endParaRPr lang="en-US" dirty="0"/>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endParaRPr lang="en-US" dirty="0">
              <a:solidFill>
                <a:schemeClr val="tx1"/>
              </a:solidFill>
            </a:endParaRPr>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a:xfrm>
            <a:off x="9176657" y="4053736"/>
            <a:ext cx="2434152" cy="1807315"/>
          </a:xfrm>
        </p:spPr>
        <p:txBody>
          <a:bodyPr>
            <a:normAutofit/>
          </a:bodyPr>
          <a:lstStyle/>
          <a:p>
            <a:endParaRPr lang="en-US" dirty="0"/>
          </a:p>
        </p:txBody>
      </p:sp>
    </p:spTree>
    <p:extLst>
      <p:ext uri="{BB962C8B-B14F-4D97-AF65-F5344CB8AC3E}">
        <p14:creationId xmlns:p14="http://schemas.microsoft.com/office/powerpoint/2010/main" val="3554434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Negotiation phase</a:t>
            </a:r>
            <a:br>
              <a:rPr lang="en-US" dirty="0"/>
            </a:br>
            <a:endParaRPr lang="en-US" dirty="0"/>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r>
              <a:rPr lang="en-US" dirty="0">
                <a:solidFill>
                  <a:schemeClr val="tx1"/>
                </a:solidFill>
              </a:rPr>
              <a:t>Seller Wants</a:t>
            </a: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p:txBody>
          <a:bodyPr>
            <a:normAutofit/>
          </a:bodyPr>
          <a:lstStyle/>
          <a:p>
            <a:pPr lvl="1"/>
            <a:r>
              <a:rPr lang="en-US" dirty="0"/>
              <a:t>Representations that provide “to the best of Seller’s knowledge”, warranties that are triggered by materiality, or no warranties or representation. </a:t>
            </a:r>
          </a:p>
          <a:p>
            <a:pPr lvl="1"/>
            <a:r>
              <a:rPr lang="en-US" dirty="0"/>
              <a:t>Seller wants to hold the Buyer accountable for closing.</a:t>
            </a:r>
          </a:p>
          <a:p>
            <a:pPr lvl="1"/>
            <a:r>
              <a:rPr lang="en-US" dirty="0"/>
              <a:t>Seller wants the entire purchase price at closing.</a:t>
            </a:r>
          </a:p>
          <a:p>
            <a:pPr lvl="1"/>
            <a:r>
              <a:rPr lang="en-US" dirty="0"/>
              <a:t>Seller must know what Seller wants and what Seller Needs.  As counsel to the Seller determine what is important to Seller.</a:t>
            </a:r>
          </a:p>
          <a:p>
            <a:pPr lvl="1"/>
            <a:r>
              <a:rPr lang="en-US" dirty="0"/>
              <a:t>Non-refundable Deposit.</a:t>
            </a:r>
          </a:p>
          <a:p>
            <a:pPr lvl="1"/>
            <a:endParaRPr lang="en-US" dirty="0"/>
          </a:p>
          <a:p>
            <a:pPr lvl="2"/>
            <a:endParaRPr lang="en-US" dirty="0"/>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r>
              <a:rPr lang="en-US" dirty="0">
                <a:solidFill>
                  <a:schemeClr val="tx1"/>
                </a:solidFill>
              </a:rPr>
              <a:t>Buyer Wants</a:t>
            </a:r>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a:xfrm>
            <a:off x="6217709" y="2926052"/>
            <a:ext cx="5393100" cy="3454200"/>
          </a:xfrm>
        </p:spPr>
        <p:txBody>
          <a:bodyPr>
            <a:normAutofit/>
          </a:bodyPr>
          <a:lstStyle/>
          <a:p>
            <a:r>
              <a:rPr lang="en-US" dirty="0"/>
              <a:t>Seller’s representations as to all material items:</a:t>
            </a:r>
          </a:p>
          <a:p>
            <a:pPr lvl="1"/>
            <a:r>
              <a:rPr lang="en-US" dirty="0"/>
              <a:t>Authorization, Title to Assets, Financial Statements Accurate, No Litigations. </a:t>
            </a:r>
          </a:p>
          <a:p>
            <a:r>
              <a:rPr lang="en-US" dirty="0"/>
              <a:t>Buyer wants Seller’s representations to survive closing.</a:t>
            </a:r>
          </a:p>
          <a:p>
            <a:r>
              <a:rPr lang="en-US" dirty="0"/>
              <a:t>Minimal Buyer representations </a:t>
            </a:r>
          </a:p>
          <a:p>
            <a:r>
              <a:rPr lang="en-US" dirty="0"/>
              <a:t>Buyer wants to be able to walk away from the transaction for any reason.</a:t>
            </a:r>
          </a:p>
          <a:p>
            <a:r>
              <a:rPr lang="en-US" dirty="0"/>
              <a:t>Refundable Deposit.</a:t>
            </a:r>
          </a:p>
        </p:txBody>
      </p:sp>
    </p:spTree>
    <p:extLst>
      <p:ext uri="{BB962C8B-B14F-4D97-AF65-F5344CB8AC3E}">
        <p14:creationId xmlns:p14="http://schemas.microsoft.com/office/powerpoint/2010/main" val="4293271053"/>
      </p:ext>
    </p:extLst>
  </p:cSld>
  <p:clrMapOvr>
    <a:masterClrMapping/>
  </p:clrMapOvr>
  <mc:AlternateContent xmlns:mc="http://schemas.openxmlformats.org/markup-compatibility/2006" xmlns:p14="http://schemas.microsoft.com/office/powerpoint/2010/main">
    <mc:Choice Requires="p14">
      <p:transition spd="slow" p14:dur="2000" advTm="71167"/>
    </mc:Choice>
    <mc:Fallback xmlns="">
      <p:transition spd="slow" advTm="71167"/>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Purchase and sale agreement</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r>
              <a:rPr lang="en-US" dirty="0">
                <a:solidFill>
                  <a:schemeClr val="tx1"/>
                </a:solidFill>
              </a:rPr>
              <a:t>Drafting the Agreement</a:t>
            </a: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p:txBody>
          <a:bodyPr>
            <a:normAutofit/>
          </a:bodyPr>
          <a:lstStyle/>
          <a:p>
            <a:pPr lvl="1"/>
            <a:endParaRPr lang="en-US" dirty="0"/>
          </a:p>
          <a:p>
            <a:pPr lvl="2"/>
            <a:r>
              <a:rPr lang="en-US" dirty="0"/>
              <a:t>Schedules</a:t>
            </a:r>
          </a:p>
          <a:p>
            <a:pPr lvl="3"/>
            <a:r>
              <a:rPr lang="en-US" dirty="0"/>
              <a:t>Prepare and Collect Schedules</a:t>
            </a:r>
          </a:p>
          <a:p>
            <a:pPr lvl="4"/>
            <a:r>
              <a:rPr lang="en-US" dirty="0"/>
              <a:t>Consents of Co-owners</a:t>
            </a:r>
          </a:p>
          <a:p>
            <a:pPr lvl="4"/>
            <a:r>
              <a:rPr lang="en-US" dirty="0"/>
              <a:t>Consent of Landlord if Lease being assigned</a:t>
            </a:r>
          </a:p>
          <a:p>
            <a:pPr lvl="4"/>
            <a:r>
              <a:rPr lang="en-US" dirty="0"/>
              <a:t>List of Accounts Receivable</a:t>
            </a:r>
          </a:p>
          <a:p>
            <a:pPr lvl="4"/>
            <a:r>
              <a:rPr lang="en-US" dirty="0"/>
              <a:t>Inventory List</a:t>
            </a:r>
          </a:p>
          <a:p>
            <a:pPr lvl="4"/>
            <a:r>
              <a:rPr lang="en-US" dirty="0"/>
              <a:t>Asset List, including accounts receivable list</a:t>
            </a:r>
          </a:p>
          <a:p>
            <a:pPr marL="1368000" lvl="4" indent="0">
              <a:buNone/>
            </a:pPr>
            <a:endParaRPr lang="en-US" dirty="0"/>
          </a:p>
          <a:p>
            <a:pPr marL="630000" lvl="2" indent="0">
              <a:buNone/>
            </a:pPr>
            <a:endParaRPr lang="en-US" dirty="0"/>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endParaRPr lang="en-US" dirty="0">
              <a:solidFill>
                <a:schemeClr val="tx1"/>
              </a:solidFill>
            </a:endParaRPr>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p:txBody>
          <a:bodyPr>
            <a:normAutofit/>
          </a:bodyPr>
          <a:lstStyle/>
          <a:p>
            <a:endParaRPr lang="en-US" dirty="0"/>
          </a:p>
        </p:txBody>
      </p:sp>
    </p:spTree>
    <p:extLst>
      <p:ext uri="{BB962C8B-B14F-4D97-AF65-F5344CB8AC3E}">
        <p14:creationId xmlns:p14="http://schemas.microsoft.com/office/powerpoint/2010/main" val="15341361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Purchase and sale agreement</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r>
              <a:rPr lang="en-US" dirty="0">
                <a:solidFill>
                  <a:schemeClr val="tx1"/>
                </a:solidFill>
              </a:rPr>
              <a:t>Drafting the Agreement</a:t>
            </a: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p:txBody>
          <a:bodyPr>
            <a:normAutofit lnSpcReduction="10000"/>
          </a:bodyPr>
          <a:lstStyle/>
          <a:p>
            <a:pPr lvl="1"/>
            <a:endParaRPr lang="en-US" dirty="0"/>
          </a:p>
          <a:p>
            <a:pPr lvl="2"/>
            <a:r>
              <a:rPr lang="en-US" dirty="0"/>
              <a:t>Schedules</a:t>
            </a:r>
          </a:p>
          <a:p>
            <a:pPr marL="1368000" lvl="4" indent="0">
              <a:buNone/>
            </a:pPr>
            <a:r>
              <a:rPr lang="en-US" dirty="0"/>
              <a:t>Lease Agreement</a:t>
            </a:r>
          </a:p>
          <a:p>
            <a:pPr marL="1368000" lvl="4" indent="0">
              <a:buNone/>
            </a:pPr>
            <a:r>
              <a:rPr lang="en-US" dirty="0"/>
              <a:t>Assumption of Contract</a:t>
            </a:r>
          </a:p>
          <a:p>
            <a:pPr marL="1368000" lvl="4" indent="0">
              <a:buNone/>
            </a:pPr>
            <a:r>
              <a:rPr lang="en-US" dirty="0"/>
              <a:t>Promissory Note, including Personal Guaranty</a:t>
            </a:r>
          </a:p>
          <a:p>
            <a:pPr marL="1368000" lvl="4" indent="0">
              <a:buNone/>
            </a:pPr>
            <a:r>
              <a:rPr lang="en-US" dirty="0"/>
              <a:t>Security Agreement </a:t>
            </a:r>
          </a:p>
          <a:p>
            <a:pPr marL="1368000" lvl="4" indent="0">
              <a:buNone/>
            </a:pPr>
            <a:r>
              <a:rPr lang="en-US" dirty="0"/>
              <a:t>Funding Letter</a:t>
            </a:r>
          </a:p>
          <a:p>
            <a:pPr marL="1368000" lvl="4" indent="0">
              <a:buNone/>
            </a:pPr>
            <a:r>
              <a:rPr lang="en-US" dirty="0"/>
              <a:t>Loan Agreements</a:t>
            </a:r>
          </a:p>
          <a:p>
            <a:pPr marL="1368000" lvl="4" indent="0">
              <a:buNone/>
            </a:pPr>
            <a:r>
              <a:rPr lang="en-US" dirty="0"/>
              <a:t>Bill of Sale</a:t>
            </a:r>
          </a:p>
          <a:p>
            <a:pPr marL="1368000" lvl="4" indent="0">
              <a:buNone/>
            </a:pPr>
            <a:r>
              <a:rPr lang="en-US" dirty="0"/>
              <a:t>Transfer documents for other assets</a:t>
            </a:r>
          </a:p>
          <a:p>
            <a:pPr marL="1368000" lvl="4" indent="0">
              <a:buNone/>
            </a:pPr>
            <a:endParaRPr lang="en-US" dirty="0"/>
          </a:p>
          <a:p>
            <a:pPr marL="630000" lvl="2" indent="0">
              <a:buNone/>
            </a:pPr>
            <a:endParaRPr lang="en-US" dirty="0"/>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endParaRPr lang="en-US" dirty="0">
              <a:solidFill>
                <a:schemeClr val="tx1"/>
              </a:solidFill>
            </a:endParaRPr>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p:txBody>
          <a:bodyPr>
            <a:normAutofit lnSpcReduction="10000"/>
          </a:bodyPr>
          <a:lstStyle/>
          <a:p>
            <a:r>
              <a:rPr lang="en-US" dirty="0"/>
              <a:t>Make sure each of the separate agreements are reviewed and ensure it is a binding agreement, and the appropriate party has authority to sign.</a:t>
            </a:r>
          </a:p>
          <a:p>
            <a:endParaRPr lang="en-US" dirty="0"/>
          </a:p>
        </p:txBody>
      </p:sp>
    </p:spTree>
    <p:extLst>
      <p:ext uri="{BB962C8B-B14F-4D97-AF65-F5344CB8AC3E}">
        <p14:creationId xmlns:p14="http://schemas.microsoft.com/office/powerpoint/2010/main" val="1294882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Pre closing checklist</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endParaRPr lang="en-US" dirty="0">
              <a:solidFill>
                <a:schemeClr val="tx1"/>
              </a:solidFill>
            </a:endParaRP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p:txBody>
          <a:bodyPr>
            <a:normAutofit/>
          </a:bodyPr>
          <a:lstStyle/>
          <a:p>
            <a:pPr lvl="2">
              <a:buFont typeface="Arial" panose="020B0604020202020204" pitchFamily="34" charset="0"/>
              <a:buChar char="•"/>
            </a:pPr>
            <a:r>
              <a:rPr lang="en-US" dirty="0"/>
              <a:t>SEE DUE DILIGENCE CHECKLIST</a:t>
            </a:r>
          </a:p>
          <a:p>
            <a:pPr lvl="3">
              <a:buFont typeface="Arial" panose="020B0604020202020204" pitchFamily="34" charset="0"/>
              <a:buChar char="•"/>
            </a:pPr>
            <a:r>
              <a:rPr lang="en-US" dirty="0"/>
              <a:t>Go through list to ensure that each of the items have been reviewed.</a:t>
            </a:r>
          </a:p>
          <a:p>
            <a:pPr lvl="3">
              <a:buFont typeface="Arial" panose="020B0604020202020204" pitchFamily="34" charset="0"/>
              <a:buChar char="•"/>
            </a:pPr>
            <a:r>
              <a:rPr lang="en-US" dirty="0"/>
              <a:t>Real Property – Title Policy </a:t>
            </a:r>
          </a:p>
          <a:p>
            <a:pPr lvl="4">
              <a:buFont typeface="Arial" panose="020B0604020202020204" pitchFamily="34" charset="0"/>
              <a:buChar char="•"/>
            </a:pPr>
            <a:r>
              <a:rPr lang="en-US" dirty="0"/>
              <a:t>Will show owner of property</a:t>
            </a:r>
          </a:p>
          <a:p>
            <a:pPr lvl="4">
              <a:buFont typeface="Arial" panose="020B0604020202020204" pitchFamily="34" charset="0"/>
              <a:buChar char="•"/>
            </a:pPr>
            <a:r>
              <a:rPr lang="en-US" dirty="0"/>
              <a:t>Legal description</a:t>
            </a:r>
          </a:p>
          <a:p>
            <a:pPr lvl="4">
              <a:buFont typeface="Arial" panose="020B0604020202020204" pitchFamily="34" charset="0"/>
              <a:buChar char="•"/>
            </a:pPr>
            <a:r>
              <a:rPr lang="en-US" dirty="0"/>
              <a:t>Exceptions, liens, encumbrances</a:t>
            </a:r>
          </a:p>
          <a:p>
            <a:pPr lvl="4">
              <a:buFont typeface="Arial" panose="020B0604020202020204" pitchFamily="34" charset="0"/>
              <a:buChar char="•"/>
            </a:pPr>
            <a:r>
              <a:rPr lang="en-US" dirty="0"/>
              <a:t>Review Zoning Restrictions if Any</a:t>
            </a:r>
          </a:p>
          <a:p>
            <a:pPr lvl="3">
              <a:buFont typeface="Arial" panose="020B0604020202020204" pitchFamily="34" charset="0"/>
              <a:buChar char="•"/>
            </a:pPr>
            <a:r>
              <a:rPr lang="en-US" dirty="0"/>
              <a:t>Personal Property</a:t>
            </a:r>
          </a:p>
          <a:p>
            <a:pPr lvl="4">
              <a:buFont typeface="Arial" panose="020B0604020202020204" pitchFamily="34" charset="0"/>
              <a:buChar char="•"/>
            </a:pPr>
            <a:r>
              <a:rPr lang="en-US" dirty="0"/>
              <a:t>UCC Search</a:t>
            </a:r>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marL="630000" lvl="2" indent="0">
              <a:buNone/>
            </a:pPr>
            <a:endParaRPr lang="en-US" dirty="0"/>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endParaRPr lang="en-US" dirty="0">
              <a:solidFill>
                <a:schemeClr val="tx1"/>
              </a:solidFill>
            </a:endParaRPr>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p:txBody>
          <a:bodyPr>
            <a:normAutofit/>
          </a:bodyPr>
          <a:lstStyle/>
          <a:p>
            <a:endParaRPr lang="en-US" dirty="0"/>
          </a:p>
        </p:txBody>
      </p:sp>
    </p:spTree>
    <p:extLst>
      <p:ext uri="{BB962C8B-B14F-4D97-AF65-F5344CB8AC3E}">
        <p14:creationId xmlns:p14="http://schemas.microsoft.com/office/powerpoint/2010/main" val="2109873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PRE CLOSING CHECKLIST</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r>
              <a:rPr lang="en-US" dirty="0">
                <a:solidFill>
                  <a:schemeClr val="tx1"/>
                </a:solidFill>
              </a:rPr>
              <a:t>	</a:t>
            </a: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p:txBody>
          <a:bodyPr>
            <a:normAutofit fontScale="85000" lnSpcReduction="10000"/>
          </a:bodyPr>
          <a:lstStyle/>
          <a:p>
            <a:pPr lvl="1"/>
            <a:endParaRPr lang="en-US" dirty="0"/>
          </a:p>
          <a:p>
            <a:pPr marL="630000" lvl="2" indent="0">
              <a:buNone/>
            </a:pPr>
            <a:endParaRPr lang="en-US" dirty="0"/>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endParaRPr lang="en-US" dirty="0">
              <a:solidFill>
                <a:schemeClr val="tx1"/>
              </a:solidFill>
            </a:endParaRPr>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a:xfrm>
            <a:off x="780489" y="2679867"/>
            <a:ext cx="5393100" cy="2934999"/>
          </a:xfrm>
        </p:spPr>
        <p:txBody>
          <a:bodyPr>
            <a:normAutofit fontScale="85000" lnSpcReduction="10000"/>
          </a:bodyPr>
          <a:lstStyle/>
          <a:p>
            <a:r>
              <a:rPr lang="en-US" dirty="0"/>
              <a:t>If representing the Buyer, ensure r there has been no material changes in:</a:t>
            </a:r>
          </a:p>
          <a:p>
            <a:pPr lvl="1"/>
            <a:r>
              <a:rPr lang="en-US" dirty="0"/>
              <a:t>Seller’s representations</a:t>
            </a:r>
          </a:p>
          <a:p>
            <a:pPr lvl="1"/>
            <a:r>
              <a:rPr lang="en-US" dirty="0"/>
              <a:t>Assets of the Business or Business operations</a:t>
            </a:r>
          </a:p>
          <a:p>
            <a:pPr lvl="1"/>
            <a:r>
              <a:rPr lang="en-US" dirty="0"/>
              <a:t>Financial Statements</a:t>
            </a:r>
          </a:p>
          <a:p>
            <a:pPr lvl="1"/>
            <a:r>
              <a:rPr lang="en-US" dirty="0"/>
              <a:t>Funding</a:t>
            </a:r>
          </a:p>
          <a:p>
            <a:r>
              <a:rPr lang="en-US" dirty="0"/>
              <a:t>Review title policy to resolve with any encumbrance issues</a:t>
            </a:r>
          </a:p>
          <a:p>
            <a:r>
              <a:rPr lang="en-US" dirty="0"/>
              <a:t>If liens are to be paid off at closing, make sure closing agent has the necessary information to pay lien at closing to avoid delays</a:t>
            </a:r>
          </a:p>
          <a:p>
            <a:pPr lvl="1"/>
            <a:endParaRPr lang="en-US" dirty="0"/>
          </a:p>
        </p:txBody>
      </p:sp>
    </p:spTree>
    <p:extLst>
      <p:ext uri="{BB962C8B-B14F-4D97-AF65-F5344CB8AC3E}">
        <p14:creationId xmlns:p14="http://schemas.microsoft.com/office/powerpoint/2010/main" val="1372866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Pre closing checklist</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endParaRPr lang="en-US" dirty="0">
              <a:solidFill>
                <a:schemeClr val="tx1"/>
              </a:solidFill>
            </a:endParaRP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p:txBody>
          <a:bodyPr>
            <a:normAutofit/>
          </a:bodyPr>
          <a:lstStyle/>
          <a:p>
            <a:pPr lvl="2">
              <a:buFont typeface="Arial" panose="020B0604020202020204" pitchFamily="34" charset="0"/>
              <a:buChar char="•"/>
            </a:pPr>
            <a:r>
              <a:rPr lang="en-US" dirty="0"/>
              <a:t>Schedule the Closing Date</a:t>
            </a:r>
          </a:p>
          <a:p>
            <a:pPr lvl="3">
              <a:buFont typeface="Arial" panose="020B0604020202020204" pitchFamily="34" charset="0"/>
              <a:buChar char="•"/>
            </a:pPr>
            <a:r>
              <a:rPr lang="en-US" sz="1400" dirty="0"/>
              <a:t>Prepare or review the escrow closing instructions</a:t>
            </a:r>
          </a:p>
          <a:p>
            <a:pPr lvl="2">
              <a:buFont typeface="Arial" panose="020B0604020202020204" pitchFamily="34" charset="0"/>
              <a:buChar char="•"/>
            </a:pPr>
            <a:r>
              <a:rPr lang="en-US" dirty="0"/>
              <a:t>Ensure consent of owners to proceed to sale are signed</a:t>
            </a:r>
          </a:p>
          <a:p>
            <a:pPr lvl="2">
              <a:buFont typeface="Arial" panose="020B0604020202020204" pitchFamily="34" charset="0"/>
              <a:buChar char="•"/>
            </a:pPr>
            <a:r>
              <a:rPr lang="en-US" dirty="0"/>
              <a:t>Final Review of all documents to be signed</a:t>
            </a:r>
          </a:p>
          <a:p>
            <a:pPr lvl="2">
              <a:buFont typeface="Arial" panose="020B0604020202020204" pitchFamily="34" charset="0"/>
              <a:buChar char="•"/>
            </a:pPr>
            <a:r>
              <a:rPr lang="en-US" dirty="0"/>
              <a:t>Review allocation agreement to be filed with tax return (Form 8594)</a:t>
            </a:r>
          </a:p>
          <a:p>
            <a:pPr lvl="2">
              <a:buFont typeface="Arial" panose="020B0604020202020204" pitchFamily="34" charset="0"/>
              <a:buChar char="•"/>
            </a:pPr>
            <a:r>
              <a:rPr lang="en-US" dirty="0"/>
              <a:t>Obtain Sales Tax Clearance Letter</a:t>
            </a:r>
          </a:p>
          <a:p>
            <a:pPr lvl="2">
              <a:buFont typeface="Arial" panose="020B0604020202020204" pitchFamily="34" charset="0"/>
              <a:buChar char="•"/>
            </a:pPr>
            <a:r>
              <a:rPr lang="en-US" dirty="0"/>
              <a:t>Prepare Dissolution Documents With Sec. of State</a:t>
            </a:r>
          </a:p>
          <a:p>
            <a:pPr marL="630000" lvl="2" indent="0">
              <a:buNone/>
            </a:pPr>
            <a:endParaRPr lang="en-US" dirty="0"/>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marL="630000" lvl="2" indent="0">
              <a:buNone/>
            </a:pPr>
            <a:endParaRPr lang="en-US" dirty="0"/>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endParaRPr lang="en-US" dirty="0">
              <a:solidFill>
                <a:schemeClr val="tx1"/>
              </a:solidFill>
            </a:endParaRPr>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p:txBody>
          <a:bodyPr>
            <a:normAutofit/>
          </a:bodyPr>
          <a:lstStyle/>
          <a:p>
            <a:endParaRPr lang="en-US" dirty="0"/>
          </a:p>
        </p:txBody>
      </p:sp>
    </p:spTree>
    <p:extLst>
      <p:ext uri="{BB962C8B-B14F-4D97-AF65-F5344CB8AC3E}">
        <p14:creationId xmlns:p14="http://schemas.microsoft.com/office/powerpoint/2010/main" val="18330438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Closing</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endParaRPr lang="en-US" dirty="0">
              <a:solidFill>
                <a:schemeClr val="tx1"/>
              </a:solidFill>
            </a:endParaRP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p:txBody>
          <a:bodyPr>
            <a:normAutofit fontScale="85000" lnSpcReduction="20000"/>
          </a:bodyPr>
          <a:lstStyle/>
          <a:p>
            <a:pPr lvl="1"/>
            <a:r>
              <a:rPr lang="en-US" b="1" dirty="0"/>
              <a:t>Closing Documents</a:t>
            </a:r>
          </a:p>
          <a:p>
            <a:pPr lvl="2"/>
            <a:r>
              <a:rPr lang="en-US" dirty="0"/>
              <a:t>Review purchase and sale agreement for deliveries at Closing</a:t>
            </a:r>
          </a:p>
          <a:p>
            <a:pPr lvl="3"/>
            <a:r>
              <a:rPr lang="en-US" dirty="0"/>
              <a:t>Consents: 3</a:t>
            </a:r>
            <a:r>
              <a:rPr lang="en-US" baseline="30000" dirty="0"/>
              <a:t>rd</a:t>
            </a:r>
            <a:r>
              <a:rPr lang="en-US" dirty="0"/>
              <a:t> Party, Board, Owners, Landlord, Regulatory Agency</a:t>
            </a:r>
          </a:p>
          <a:p>
            <a:pPr lvl="3"/>
            <a:r>
              <a:rPr lang="en-US" dirty="0"/>
              <a:t>Deeds</a:t>
            </a:r>
          </a:p>
          <a:p>
            <a:pPr lvl="3"/>
            <a:r>
              <a:rPr lang="en-US" dirty="0"/>
              <a:t>UCCs</a:t>
            </a:r>
          </a:p>
          <a:p>
            <a:pPr lvl="3"/>
            <a:r>
              <a:rPr lang="en-US" dirty="0"/>
              <a:t>Promissory Note</a:t>
            </a:r>
          </a:p>
          <a:p>
            <a:pPr lvl="3"/>
            <a:r>
              <a:rPr lang="en-US" dirty="0"/>
              <a:t>Security Agreements</a:t>
            </a:r>
          </a:p>
          <a:p>
            <a:pPr lvl="3"/>
            <a:r>
              <a:rPr lang="en-US" dirty="0"/>
              <a:t>Resignations of Officers and/or Directors</a:t>
            </a:r>
          </a:p>
          <a:p>
            <a:pPr lvl="2"/>
            <a:endParaRPr lang="en-US" dirty="0"/>
          </a:p>
          <a:p>
            <a:pPr lvl="2"/>
            <a:endParaRPr lang="en-US" dirty="0"/>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endParaRPr lang="en-US" dirty="0"/>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p:txBody>
          <a:bodyPr>
            <a:normAutofit fontScale="85000" lnSpcReduction="20000"/>
          </a:bodyPr>
          <a:lstStyle/>
          <a:p>
            <a:pPr lvl="1"/>
            <a:endParaRPr lang="en-US" dirty="0"/>
          </a:p>
          <a:p>
            <a:pPr lvl="1"/>
            <a:r>
              <a:rPr lang="en-US" dirty="0"/>
              <a:t>Stock Certificates</a:t>
            </a:r>
          </a:p>
          <a:p>
            <a:pPr lvl="1"/>
            <a:r>
              <a:rPr lang="en-US" dirty="0"/>
              <a:t>Non Compete Agreement</a:t>
            </a:r>
          </a:p>
          <a:p>
            <a:pPr lvl="1"/>
            <a:r>
              <a:rPr lang="en-US" dirty="0"/>
              <a:t>Consulting Agreements</a:t>
            </a:r>
          </a:p>
          <a:p>
            <a:pPr lvl="1"/>
            <a:r>
              <a:rPr lang="en-US" dirty="0"/>
              <a:t>Personal Guarantee</a:t>
            </a:r>
          </a:p>
          <a:p>
            <a:pPr lvl="1"/>
            <a:r>
              <a:rPr lang="en-US" dirty="0"/>
              <a:t>Assignments</a:t>
            </a:r>
          </a:p>
          <a:p>
            <a:pPr lvl="2"/>
            <a:r>
              <a:rPr lang="en-US" dirty="0"/>
              <a:t>Contracts, Leases, Trademarks, and other IP</a:t>
            </a:r>
          </a:p>
          <a:p>
            <a:pPr lvl="1"/>
            <a:r>
              <a:rPr lang="en-US" dirty="0"/>
              <a:t>Titles to Vehicles</a:t>
            </a:r>
          </a:p>
          <a:p>
            <a:pPr lvl="1"/>
            <a:r>
              <a:rPr lang="en-US" dirty="0"/>
              <a:t>Purchase Price</a:t>
            </a:r>
          </a:p>
          <a:p>
            <a:pPr lvl="1"/>
            <a:r>
              <a:rPr lang="en-US" dirty="0"/>
              <a:t>Promissory Note and/or cash</a:t>
            </a:r>
          </a:p>
          <a:p>
            <a:pPr lvl="1"/>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3896158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Post Closing</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endParaRPr lang="en-US" dirty="0">
              <a:solidFill>
                <a:schemeClr val="tx1"/>
              </a:solidFill>
            </a:endParaRP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a:xfrm>
            <a:off x="581193" y="2926052"/>
            <a:ext cx="8059223" cy="2934999"/>
          </a:xfrm>
        </p:spPr>
        <p:txBody>
          <a:bodyPr>
            <a:normAutofit fontScale="85000" lnSpcReduction="20000"/>
          </a:bodyPr>
          <a:lstStyle/>
          <a:p>
            <a:pPr lvl="1"/>
            <a:r>
              <a:rPr lang="en-US" dirty="0"/>
              <a:t>File UCC with secretary of state</a:t>
            </a:r>
          </a:p>
          <a:p>
            <a:pPr lvl="1"/>
            <a:r>
              <a:rPr lang="en-US" dirty="0"/>
              <a:t>File Deed with County if real estate involved</a:t>
            </a:r>
          </a:p>
          <a:p>
            <a:pPr lvl="1"/>
            <a:r>
              <a:rPr lang="en-US" dirty="0"/>
              <a:t>Update filings with Secretary of State if needed</a:t>
            </a:r>
          </a:p>
          <a:p>
            <a:pPr lvl="2"/>
            <a:r>
              <a:rPr lang="en-US" dirty="0"/>
              <a:t>Prepare Dissolution Documents With Sec. of State if entity is being dissolved </a:t>
            </a:r>
          </a:p>
          <a:p>
            <a:pPr lvl="1"/>
            <a:r>
              <a:rPr lang="en-US" dirty="0"/>
              <a:t>Change title to vehicles</a:t>
            </a:r>
          </a:p>
          <a:p>
            <a:pPr lvl="1"/>
            <a:r>
              <a:rPr lang="en-US" dirty="0"/>
              <a:t>Update formation documents if needed</a:t>
            </a:r>
          </a:p>
          <a:p>
            <a:pPr lvl="1"/>
            <a:r>
              <a:rPr lang="en-US" dirty="0"/>
              <a:t>File final employment returns if Seller</a:t>
            </a:r>
          </a:p>
          <a:p>
            <a:pPr lvl="1"/>
            <a:r>
              <a:rPr lang="en-US" dirty="0"/>
              <a:t>File final sales tax returns if Seller</a:t>
            </a:r>
          </a:p>
          <a:p>
            <a:pPr lvl="1"/>
            <a:r>
              <a:rPr lang="en-US" dirty="0"/>
              <a:t>Make a list of all documents that will need to filed after closing, such as change of registered agent, etc.</a:t>
            </a:r>
          </a:p>
          <a:p>
            <a:pPr lvl="1"/>
            <a:endParaRPr lang="en-US" dirty="0"/>
          </a:p>
          <a:p>
            <a:pPr lvl="2"/>
            <a:endParaRPr lang="en-US" dirty="0"/>
          </a:p>
          <a:p>
            <a:pPr lvl="2"/>
            <a:endParaRPr lang="en-US" dirty="0"/>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endParaRPr lang="en-US" dirty="0"/>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p:txBody>
          <a:bodyPr>
            <a:normAutofit fontScale="85000" lnSpcReduction="20000"/>
          </a:bodyPr>
          <a:lstStyle/>
          <a:p>
            <a:endParaRPr lang="en-US" dirty="0"/>
          </a:p>
          <a:p>
            <a:endParaRPr lang="en-US" dirty="0"/>
          </a:p>
        </p:txBody>
      </p:sp>
    </p:spTree>
    <p:extLst>
      <p:ext uri="{BB962C8B-B14F-4D97-AF65-F5344CB8AC3E}">
        <p14:creationId xmlns:p14="http://schemas.microsoft.com/office/powerpoint/2010/main" val="41185298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79766-EDEE-C140-B40F-F84F0643DAC5}"/>
              </a:ext>
            </a:extLst>
          </p:cNvPr>
          <p:cNvSpPr>
            <a:spLocks noGrp="1"/>
          </p:cNvSpPr>
          <p:nvPr>
            <p:ph type="title"/>
          </p:nvPr>
        </p:nvSpPr>
        <p:spPr/>
        <p:txBody>
          <a:bodyPr/>
          <a:lstStyle/>
          <a:p>
            <a:r>
              <a:rPr lang="en-US" dirty="0"/>
              <a:t>Attorney concerns</a:t>
            </a:r>
          </a:p>
        </p:txBody>
      </p:sp>
      <p:sp>
        <p:nvSpPr>
          <p:cNvPr id="3" name="Text Placeholder 2">
            <a:extLst>
              <a:ext uri="{FF2B5EF4-FFF2-40B4-BE49-F238E27FC236}">
                <a16:creationId xmlns:a16="http://schemas.microsoft.com/office/drawing/2014/main" id="{A27DB291-0605-F747-B5C6-E2F28DEC45B0}"/>
              </a:ext>
            </a:extLst>
          </p:cNvPr>
          <p:cNvSpPr>
            <a:spLocks noGrp="1"/>
          </p:cNvSpPr>
          <p:nvPr>
            <p:ph type="body" idx="1"/>
          </p:nvPr>
        </p:nvSpPr>
        <p:spPr/>
        <p:txBody>
          <a:bodyPr/>
          <a:lstStyle/>
          <a:p>
            <a:endParaRPr lang="en-US" dirty="0"/>
          </a:p>
        </p:txBody>
      </p:sp>
      <p:sp>
        <p:nvSpPr>
          <p:cNvPr id="4" name="Content Placeholder 3">
            <a:extLst>
              <a:ext uri="{FF2B5EF4-FFF2-40B4-BE49-F238E27FC236}">
                <a16:creationId xmlns:a16="http://schemas.microsoft.com/office/drawing/2014/main" id="{C80B61BF-FEA6-B64C-813D-9B7931E300DF}"/>
              </a:ext>
            </a:extLst>
          </p:cNvPr>
          <p:cNvSpPr>
            <a:spLocks noGrp="1"/>
          </p:cNvSpPr>
          <p:nvPr>
            <p:ph sz="half" idx="2"/>
          </p:nvPr>
        </p:nvSpPr>
        <p:spPr/>
        <p:txBody>
          <a:bodyPr/>
          <a:lstStyle/>
          <a:p>
            <a:r>
              <a:rPr lang="en-US" dirty="0"/>
              <a:t>Claims Against Attorney</a:t>
            </a:r>
          </a:p>
          <a:p>
            <a:pPr lvl="1"/>
            <a:r>
              <a:rPr lang="en-US" dirty="0"/>
              <a:t>Inadequate representation</a:t>
            </a:r>
          </a:p>
          <a:p>
            <a:pPr lvl="2"/>
            <a:r>
              <a:rPr lang="en-US" dirty="0"/>
              <a:t>Not following through</a:t>
            </a:r>
          </a:p>
          <a:p>
            <a:pPr lvl="1"/>
            <a:r>
              <a:rPr lang="en-US" dirty="0"/>
              <a:t>Conflict of Interest – Conflict Waivers</a:t>
            </a:r>
          </a:p>
          <a:p>
            <a:pPr lvl="1"/>
            <a:r>
              <a:rPr lang="en-US" dirty="0"/>
              <a:t>Breach of Fiduciary Duty</a:t>
            </a:r>
          </a:p>
          <a:p>
            <a:pPr lvl="1"/>
            <a:r>
              <a:rPr lang="en-US" dirty="0"/>
              <a:t>Scriveners Error</a:t>
            </a:r>
          </a:p>
          <a:p>
            <a:endParaRPr lang="en-US" dirty="0"/>
          </a:p>
        </p:txBody>
      </p:sp>
      <p:sp>
        <p:nvSpPr>
          <p:cNvPr id="5" name="Text Placeholder 4">
            <a:extLst>
              <a:ext uri="{FF2B5EF4-FFF2-40B4-BE49-F238E27FC236}">
                <a16:creationId xmlns:a16="http://schemas.microsoft.com/office/drawing/2014/main" id="{937ADEB4-E8EE-4447-9076-93351B4529C5}"/>
              </a:ext>
            </a:extLst>
          </p:cNvPr>
          <p:cNvSpPr>
            <a:spLocks noGrp="1"/>
          </p:cNvSpPr>
          <p:nvPr>
            <p:ph type="body" sz="quarter" idx="3"/>
          </p:nvPr>
        </p:nvSpPr>
        <p:spPr/>
        <p:txBody>
          <a:bodyPr/>
          <a:lstStyle/>
          <a:p>
            <a:endParaRPr lang="en-US" dirty="0"/>
          </a:p>
        </p:txBody>
      </p:sp>
      <p:sp>
        <p:nvSpPr>
          <p:cNvPr id="6" name="Content Placeholder 5">
            <a:extLst>
              <a:ext uri="{FF2B5EF4-FFF2-40B4-BE49-F238E27FC236}">
                <a16:creationId xmlns:a16="http://schemas.microsoft.com/office/drawing/2014/main" id="{507DC3EE-6420-134A-BA6D-78B463C6A16F}"/>
              </a:ext>
            </a:extLst>
          </p:cNvPr>
          <p:cNvSpPr>
            <a:spLocks noGrp="1"/>
          </p:cNvSpPr>
          <p:nvPr>
            <p:ph sz="quarter" idx="4"/>
          </p:nvPr>
        </p:nvSpPr>
        <p:spPr/>
        <p:txBody>
          <a:bodyPr/>
          <a:lstStyle/>
          <a:p>
            <a:endParaRPr lang="en-US" dirty="0"/>
          </a:p>
        </p:txBody>
      </p:sp>
    </p:spTree>
    <p:extLst>
      <p:ext uri="{BB962C8B-B14F-4D97-AF65-F5344CB8AC3E}">
        <p14:creationId xmlns:p14="http://schemas.microsoft.com/office/powerpoint/2010/main" val="2467080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Negotiation phase</a:t>
            </a:r>
            <a:br>
              <a:rPr lang="en-US" dirty="0"/>
            </a:br>
            <a:endParaRPr lang="en-US" dirty="0"/>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r>
              <a:rPr lang="en-US" dirty="0">
                <a:solidFill>
                  <a:schemeClr val="tx1"/>
                </a:solidFill>
              </a:rPr>
              <a:t>Seller Wants</a:t>
            </a: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p:txBody>
          <a:bodyPr>
            <a:normAutofit/>
          </a:bodyPr>
          <a:lstStyle/>
          <a:p>
            <a:pPr lvl="1"/>
            <a:r>
              <a:rPr lang="en-US" dirty="0"/>
              <a:t>Short due diligence period.</a:t>
            </a:r>
          </a:p>
          <a:p>
            <a:pPr lvl="1"/>
            <a:r>
              <a:rPr lang="en-US" dirty="0"/>
              <a:t>Seller wants Buyer limited access to Seller’s employees to limit knowledge of sale</a:t>
            </a:r>
          </a:p>
          <a:p>
            <a:pPr lvl="1"/>
            <a:r>
              <a:rPr lang="en-US" dirty="0"/>
              <a:t>Seller wants to pay capital gain vs ordinary income.</a:t>
            </a:r>
          </a:p>
          <a:p>
            <a:pPr lvl="1"/>
            <a:r>
              <a:rPr lang="en-US" dirty="0"/>
              <a:t>Seller wants recourse against Buyer if Buyer does not pay.</a:t>
            </a:r>
          </a:p>
          <a:p>
            <a:pPr lvl="1"/>
            <a:endParaRPr lang="en-US" dirty="0"/>
          </a:p>
          <a:p>
            <a:pPr lvl="1"/>
            <a:endParaRPr lang="en-US" dirty="0"/>
          </a:p>
          <a:p>
            <a:pPr lvl="2"/>
            <a:endParaRPr lang="en-US" dirty="0"/>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r>
              <a:rPr lang="en-US" dirty="0">
                <a:solidFill>
                  <a:schemeClr val="tx1"/>
                </a:solidFill>
              </a:rPr>
              <a:t>Buyer Wants</a:t>
            </a:r>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a:xfrm>
            <a:off x="6217709" y="2926052"/>
            <a:ext cx="5393100" cy="3454200"/>
          </a:xfrm>
        </p:spPr>
        <p:txBody>
          <a:bodyPr>
            <a:normAutofit/>
          </a:bodyPr>
          <a:lstStyle/>
          <a:p>
            <a:r>
              <a:rPr lang="en-US" dirty="0"/>
              <a:t>Significant time to complete due diligence.</a:t>
            </a:r>
          </a:p>
          <a:p>
            <a:r>
              <a:rPr lang="en-US" dirty="0"/>
              <a:t>Access to employees, books and records.</a:t>
            </a:r>
          </a:p>
          <a:p>
            <a:r>
              <a:rPr lang="en-US" dirty="0"/>
              <a:t>Escrow or hold back of some portion of the purchase price to protect against inaccurate representations by Seller.</a:t>
            </a:r>
          </a:p>
          <a:p>
            <a:r>
              <a:rPr lang="en-US" dirty="0"/>
              <a:t>Buyer wants to depreciate assets.</a:t>
            </a:r>
          </a:p>
          <a:p>
            <a:r>
              <a:rPr lang="en-US" dirty="0"/>
              <a:t>Buyer wants no competition.</a:t>
            </a:r>
          </a:p>
          <a:p>
            <a:pPr marL="0" indent="0">
              <a:buNone/>
            </a:pPr>
            <a:endParaRPr lang="en-US" dirty="0"/>
          </a:p>
        </p:txBody>
      </p:sp>
    </p:spTree>
    <p:extLst>
      <p:ext uri="{BB962C8B-B14F-4D97-AF65-F5344CB8AC3E}">
        <p14:creationId xmlns:p14="http://schemas.microsoft.com/office/powerpoint/2010/main" val="1868619143"/>
      </p:ext>
    </p:extLst>
  </p:cSld>
  <p:clrMapOvr>
    <a:masterClrMapping/>
  </p:clrMapOvr>
  <mc:AlternateContent xmlns:mc="http://schemas.openxmlformats.org/markup-compatibility/2006" xmlns:p14="http://schemas.microsoft.com/office/powerpoint/2010/main">
    <mc:Choice Requires="p14">
      <p:transition spd="slow" p14:dur="2000" advTm="18627"/>
    </mc:Choice>
    <mc:Fallback xmlns="">
      <p:transition spd="slow" advTm="1862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8F80E-3144-D548-9B4B-ECB6F5854DAE}"/>
              </a:ext>
            </a:extLst>
          </p:cNvPr>
          <p:cNvSpPr>
            <a:spLocks noGrp="1"/>
          </p:cNvSpPr>
          <p:nvPr>
            <p:ph type="title"/>
          </p:nvPr>
        </p:nvSpPr>
        <p:spPr/>
        <p:txBody>
          <a:bodyPr/>
          <a:lstStyle/>
          <a:p>
            <a:r>
              <a:rPr lang="en-US" dirty="0"/>
              <a:t>Negotiation Phrase</a:t>
            </a:r>
          </a:p>
        </p:txBody>
      </p:sp>
      <p:sp>
        <p:nvSpPr>
          <p:cNvPr id="3" name="Text Placeholder 2">
            <a:extLst>
              <a:ext uri="{FF2B5EF4-FFF2-40B4-BE49-F238E27FC236}">
                <a16:creationId xmlns:a16="http://schemas.microsoft.com/office/drawing/2014/main" id="{1269A3D2-792C-8A4D-BD14-AEC1D4F6754E}"/>
              </a:ext>
            </a:extLst>
          </p:cNvPr>
          <p:cNvSpPr>
            <a:spLocks noGrp="1"/>
          </p:cNvSpPr>
          <p:nvPr>
            <p:ph type="body" idx="1"/>
          </p:nvPr>
        </p:nvSpPr>
        <p:spPr/>
        <p:txBody>
          <a:bodyPr/>
          <a:lstStyle/>
          <a:p>
            <a:r>
              <a:rPr lang="en-US" b="1" dirty="0">
                <a:solidFill>
                  <a:schemeClr val="tx1"/>
                </a:solidFill>
              </a:rPr>
              <a:t>Seller</a:t>
            </a:r>
          </a:p>
        </p:txBody>
      </p:sp>
      <p:sp>
        <p:nvSpPr>
          <p:cNvPr id="4" name="Content Placeholder 3">
            <a:extLst>
              <a:ext uri="{FF2B5EF4-FFF2-40B4-BE49-F238E27FC236}">
                <a16:creationId xmlns:a16="http://schemas.microsoft.com/office/drawing/2014/main" id="{CEE337D2-4595-334B-878A-8CBBD352D1E3}"/>
              </a:ext>
            </a:extLst>
          </p:cNvPr>
          <p:cNvSpPr>
            <a:spLocks noGrp="1"/>
          </p:cNvSpPr>
          <p:nvPr>
            <p:ph sz="half" idx="2"/>
          </p:nvPr>
        </p:nvSpPr>
        <p:spPr/>
        <p:txBody>
          <a:bodyPr>
            <a:normAutofit lnSpcReduction="10000"/>
          </a:bodyPr>
          <a:lstStyle/>
          <a:p>
            <a:r>
              <a:rPr lang="en-US" dirty="0"/>
              <a:t>Consider Concessions  </a:t>
            </a:r>
          </a:p>
          <a:p>
            <a:pPr lvl="1"/>
            <a:r>
              <a:rPr lang="en-US" dirty="0"/>
              <a:t>Funding</a:t>
            </a:r>
          </a:p>
          <a:p>
            <a:pPr lvl="2"/>
            <a:r>
              <a:rPr lang="en-US" dirty="0"/>
              <a:t>Cash – better for Seller – no risk that Buyer won’t pay – but hard to find a cash buyer</a:t>
            </a:r>
          </a:p>
          <a:p>
            <a:pPr lvl="2"/>
            <a:r>
              <a:rPr lang="en-US" dirty="0"/>
              <a:t>Bank Financing – may result in delays</a:t>
            </a:r>
          </a:p>
          <a:p>
            <a:pPr lvl="2"/>
            <a:r>
              <a:rPr lang="en-US" dirty="0"/>
              <a:t>Seller Financing - seller holds the risk</a:t>
            </a:r>
          </a:p>
          <a:p>
            <a:pPr lvl="2"/>
            <a:r>
              <a:rPr lang="en-US" dirty="0"/>
              <a:t>Earn Outs-  payment of the purchase price based on meeting certain goals.  (example based on number of clients retained)  Seller remains involved in business.</a:t>
            </a:r>
          </a:p>
          <a:p>
            <a:pPr lvl="2"/>
            <a:r>
              <a:rPr lang="en-US" dirty="0"/>
              <a:t>Stock in the new business</a:t>
            </a:r>
          </a:p>
          <a:p>
            <a:pPr lvl="1"/>
            <a:endParaRPr lang="en-US" dirty="0"/>
          </a:p>
        </p:txBody>
      </p:sp>
      <p:sp>
        <p:nvSpPr>
          <p:cNvPr id="5" name="Text Placeholder 4">
            <a:extLst>
              <a:ext uri="{FF2B5EF4-FFF2-40B4-BE49-F238E27FC236}">
                <a16:creationId xmlns:a16="http://schemas.microsoft.com/office/drawing/2014/main" id="{03863C8F-BD43-2F42-BEA4-1A0A5328D6A2}"/>
              </a:ext>
            </a:extLst>
          </p:cNvPr>
          <p:cNvSpPr>
            <a:spLocks noGrp="1"/>
          </p:cNvSpPr>
          <p:nvPr>
            <p:ph type="body" sz="quarter" idx="3"/>
          </p:nvPr>
        </p:nvSpPr>
        <p:spPr/>
        <p:txBody>
          <a:bodyPr/>
          <a:lstStyle/>
          <a:p>
            <a:r>
              <a:rPr lang="en-US" b="1" dirty="0">
                <a:solidFill>
                  <a:schemeClr val="tx1"/>
                </a:solidFill>
              </a:rPr>
              <a:t>Buyer</a:t>
            </a:r>
          </a:p>
        </p:txBody>
      </p:sp>
      <p:sp>
        <p:nvSpPr>
          <p:cNvPr id="6" name="Content Placeholder 5">
            <a:extLst>
              <a:ext uri="{FF2B5EF4-FFF2-40B4-BE49-F238E27FC236}">
                <a16:creationId xmlns:a16="http://schemas.microsoft.com/office/drawing/2014/main" id="{0B210201-443E-6844-9E08-1C838C51A4FB}"/>
              </a:ext>
            </a:extLst>
          </p:cNvPr>
          <p:cNvSpPr>
            <a:spLocks noGrp="1"/>
          </p:cNvSpPr>
          <p:nvPr>
            <p:ph sz="quarter" idx="4"/>
          </p:nvPr>
        </p:nvSpPr>
        <p:spPr/>
        <p:txBody>
          <a:bodyPr>
            <a:normAutofit lnSpcReduction="10000"/>
          </a:bodyPr>
          <a:lstStyle/>
          <a:p>
            <a:r>
              <a:rPr lang="en-US" dirty="0"/>
              <a:t>Consider Alternatives to Make the Sale Close</a:t>
            </a:r>
          </a:p>
          <a:p>
            <a:pPr lvl="1"/>
            <a:r>
              <a:rPr lang="en-US" dirty="0"/>
              <a:t>Shorter payment term</a:t>
            </a:r>
          </a:p>
          <a:p>
            <a:pPr lvl="1"/>
            <a:r>
              <a:rPr lang="en-US" dirty="0"/>
              <a:t>Increase purchase price</a:t>
            </a:r>
          </a:p>
          <a:p>
            <a:pPr lvl="1"/>
            <a:r>
              <a:rPr lang="en-US" dirty="0"/>
              <a:t>Provide larger down payment</a:t>
            </a:r>
          </a:p>
          <a:p>
            <a:pPr lvl="1"/>
            <a:r>
              <a:rPr lang="en-US" dirty="0"/>
              <a:t>Allow Seller to retain assets</a:t>
            </a:r>
          </a:p>
          <a:p>
            <a:pPr lvl="1"/>
            <a:r>
              <a:rPr lang="en-US" dirty="0"/>
              <a:t>Offer employment to Seller, or continuation of benefits</a:t>
            </a:r>
          </a:p>
          <a:p>
            <a:pPr lvl="1"/>
            <a:r>
              <a:rPr lang="en-US" dirty="0"/>
              <a:t>Extend Lease if benefits Seller</a:t>
            </a:r>
          </a:p>
          <a:p>
            <a:r>
              <a:rPr lang="en-US" dirty="0"/>
              <a:t>Know what the Seller wants and why </a:t>
            </a:r>
          </a:p>
        </p:txBody>
      </p:sp>
    </p:spTree>
    <p:extLst>
      <p:ext uri="{BB962C8B-B14F-4D97-AF65-F5344CB8AC3E}">
        <p14:creationId xmlns:p14="http://schemas.microsoft.com/office/powerpoint/2010/main" val="306200317"/>
      </p:ext>
    </p:extLst>
  </p:cSld>
  <p:clrMapOvr>
    <a:masterClrMapping/>
  </p:clrMapOvr>
  <mc:AlternateContent xmlns:mc="http://schemas.openxmlformats.org/markup-compatibility/2006" xmlns:p14="http://schemas.microsoft.com/office/powerpoint/2010/main">
    <mc:Choice Requires="p14">
      <p:transition spd="slow" p14:dur="2000" advTm="3349"/>
    </mc:Choice>
    <mc:Fallback xmlns="">
      <p:transition spd="slow" advTm="334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8F80E-3144-D548-9B4B-ECB6F5854DAE}"/>
              </a:ext>
            </a:extLst>
          </p:cNvPr>
          <p:cNvSpPr>
            <a:spLocks noGrp="1"/>
          </p:cNvSpPr>
          <p:nvPr>
            <p:ph type="title"/>
          </p:nvPr>
        </p:nvSpPr>
        <p:spPr/>
        <p:txBody>
          <a:bodyPr/>
          <a:lstStyle/>
          <a:p>
            <a:r>
              <a:rPr lang="en-US" dirty="0"/>
              <a:t>Negotiation Phrase</a:t>
            </a:r>
          </a:p>
        </p:txBody>
      </p:sp>
      <p:sp>
        <p:nvSpPr>
          <p:cNvPr id="3" name="Text Placeholder 2">
            <a:extLst>
              <a:ext uri="{FF2B5EF4-FFF2-40B4-BE49-F238E27FC236}">
                <a16:creationId xmlns:a16="http://schemas.microsoft.com/office/drawing/2014/main" id="{1269A3D2-792C-8A4D-BD14-AEC1D4F6754E}"/>
              </a:ext>
            </a:extLst>
          </p:cNvPr>
          <p:cNvSpPr>
            <a:spLocks noGrp="1"/>
          </p:cNvSpPr>
          <p:nvPr>
            <p:ph type="body" idx="1"/>
          </p:nvPr>
        </p:nvSpPr>
        <p:spPr/>
        <p:txBody>
          <a:bodyPr/>
          <a:lstStyle/>
          <a:p>
            <a:r>
              <a:rPr lang="en-US" b="1" dirty="0">
                <a:solidFill>
                  <a:schemeClr val="tx1"/>
                </a:solidFill>
              </a:rPr>
              <a:t>Seller</a:t>
            </a:r>
          </a:p>
        </p:txBody>
      </p:sp>
      <p:sp>
        <p:nvSpPr>
          <p:cNvPr id="4" name="Content Placeholder 3">
            <a:extLst>
              <a:ext uri="{FF2B5EF4-FFF2-40B4-BE49-F238E27FC236}">
                <a16:creationId xmlns:a16="http://schemas.microsoft.com/office/drawing/2014/main" id="{CEE337D2-4595-334B-878A-8CBBD352D1E3}"/>
              </a:ext>
            </a:extLst>
          </p:cNvPr>
          <p:cNvSpPr>
            <a:spLocks noGrp="1"/>
          </p:cNvSpPr>
          <p:nvPr>
            <p:ph sz="half" idx="2"/>
          </p:nvPr>
        </p:nvSpPr>
        <p:spPr/>
        <p:txBody>
          <a:bodyPr>
            <a:normAutofit/>
          </a:bodyPr>
          <a:lstStyle/>
          <a:p>
            <a:pPr lvl="1"/>
            <a:r>
              <a:rPr lang="en-US" sz="1800" b="1" dirty="0"/>
              <a:t>Consider Concessions</a:t>
            </a:r>
          </a:p>
          <a:p>
            <a:pPr lvl="1"/>
            <a:r>
              <a:rPr lang="en-US" dirty="0"/>
              <a:t>Employment in lieu of Money</a:t>
            </a:r>
          </a:p>
          <a:p>
            <a:pPr lvl="1"/>
            <a:r>
              <a:rPr lang="en-US" dirty="0"/>
              <a:t>Continuation of Benefits </a:t>
            </a:r>
          </a:p>
          <a:p>
            <a:pPr lvl="1"/>
            <a:r>
              <a:rPr lang="en-US" dirty="0"/>
              <a:t>Flexible Terms for payment – interest only, refinance after a period of time.</a:t>
            </a:r>
          </a:p>
          <a:p>
            <a:pPr lvl="1"/>
            <a:endParaRPr lang="en-US" dirty="0"/>
          </a:p>
        </p:txBody>
      </p:sp>
      <p:sp>
        <p:nvSpPr>
          <p:cNvPr id="5" name="Text Placeholder 4">
            <a:extLst>
              <a:ext uri="{FF2B5EF4-FFF2-40B4-BE49-F238E27FC236}">
                <a16:creationId xmlns:a16="http://schemas.microsoft.com/office/drawing/2014/main" id="{03863C8F-BD43-2F42-BEA4-1A0A5328D6A2}"/>
              </a:ext>
            </a:extLst>
          </p:cNvPr>
          <p:cNvSpPr>
            <a:spLocks noGrp="1"/>
          </p:cNvSpPr>
          <p:nvPr>
            <p:ph type="body" sz="quarter" idx="3"/>
          </p:nvPr>
        </p:nvSpPr>
        <p:spPr/>
        <p:txBody>
          <a:bodyPr/>
          <a:lstStyle/>
          <a:p>
            <a:r>
              <a:rPr lang="en-US" b="1" dirty="0">
                <a:solidFill>
                  <a:schemeClr val="tx1"/>
                </a:solidFill>
              </a:rPr>
              <a:t>Buyer</a:t>
            </a:r>
          </a:p>
        </p:txBody>
      </p:sp>
      <p:sp>
        <p:nvSpPr>
          <p:cNvPr id="6" name="Content Placeholder 5">
            <a:extLst>
              <a:ext uri="{FF2B5EF4-FFF2-40B4-BE49-F238E27FC236}">
                <a16:creationId xmlns:a16="http://schemas.microsoft.com/office/drawing/2014/main" id="{0B210201-443E-6844-9E08-1C838C51A4FB}"/>
              </a:ext>
            </a:extLst>
          </p:cNvPr>
          <p:cNvSpPr>
            <a:spLocks noGrp="1"/>
          </p:cNvSpPr>
          <p:nvPr>
            <p:ph sz="quarter" idx="4"/>
          </p:nvPr>
        </p:nvSpPr>
        <p:spPr/>
        <p:txBody>
          <a:bodyPr>
            <a:normAutofit/>
          </a:bodyPr>
          <a:lstStyle/>
          <a:p>
            <a:r>
              <a:rPr lang="en-US" b="1" dirty="0"/>
              <a:t>Alternatives to Get to Closing</a:t>
            </a:r>
          </a:p>
          <a:p>
            <a:endParaRPr lang="en-US" dirty="0"/>
          </a:p>
          <a:p>
            <a:r>
              <a:rPr lang="en-US" dirty="0"/>
              <a:t>Meet with advisors to understand the tax ramifications, accounting issues, and legal issues.</a:t>
            </a:r>
          </a:p>
        </p:txBody>
      </p:sp>
    </p:spTree>
    <p:extLst>
      <p:ext uri="{BB962C8B-B14F-4D97-AF65-F5344CB8AC3E}">
        <p14:creationId xmlns:p14="http://schemas.microsoft.com/office/powerpoint/2010/main" val="2582856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C804E-6AFD-4F12-A388-335EFF0BCB5E}"/>
              </a:ext>
            </a:extLst>
          </p:cNvPr>
          <p:cNvSpPr>
            <a:spLocks noGrp="1"/>
          </p:cNvSpPr>
          <p:nvPr>
            <p:ph type="title"/>
          </p:nvPr>
        </p:nvSpPr>
        <p:spPr/>
        <p:txBody>
          <a:bodyPr/>
          <a:lstStyle/>
          <a:p>
            <a:r>
              <a:rPr lang="en-US" dirty="0"/>
              <a:t>Negotiation phase</a:t>
            </a:r>
          </a:p>
        </p:txBody>
      </p:sp>
      <p:sp>
        <p:nvSpPr>
          <p:cNvPr id="3" name="Text Placeholder 2">
            <a:extLst>
              <a:ext uri="{FF2B5EF4-FFF2-40B4-BE49-F238E27FC236}">
                <a16:creationId xmlns:a16="http://schemas.microsoft.com/office/drawing/2014/main" id="{423BAD95-2AFC-4BF8-B64F-16E86A9A33A7}"/>
              </a:ext>
            </a:extLst>
          </p:cNvPr>
          <p:cNvSpPr>
            <a:spLocks noGrp="1"/>
          </p:cNvSpPr>
          <p:nvPr>
            <p:ph type="body" idx="1"/>
          </p:nvPr>
        </p:nvSpPr>
        <p:spPr/>
        <p:txBody>
          <a:bodyPr/>
          <a:lstStyle/>
          <a:p>
            <a:endParaRPr lang="en-US" dirty="0"/>
          </a:p>
        </p:txBody>
      </p:sp>
      <p:sp>
        <p:nvSpPr>
          <p:cNvPr id="4" name="Content Placeholder 3">
            <a:extLst>
              <a:ext uri="{FF2B5EF4-FFF2-40B4-BE49-F238E27FC236}">
                <a16:creationId xmlns:a16="http://schemas.microsoft.com/office/drawing/2014/main" id="{A1BC587B-8D3F-4FFA-A3E8-29485370CFDA}"/>
              </a:ext>
            </a:extLst>
          </p:cNvPr>
          <p:cNvSpPr>
            <a:spLocks noGrp="1"/>
          </p:cNvSpPr>
          <p:nvPr>
            <p:ph sz="half" idx="2"/>
          </p:nvPr>
        </p:nvSpPr>
        <p:spPr>
          <a:xfrm>
            <a:off x="581193" y="2926052"/>
            <a:ext cx="9983393" cy="2934999"/>
          </a:xfrm>
        </p:spPr>
        <p:txBody>
          <a:bodyPr>
            <a:normAutofit/>
          </a:bodyPr>
          <a:lstStyle/>
          <a:p>
            <a:endParaRPr lang="en-US" sz="2400" dirty="0"/>
          </a:p>
          <a:p>
            <a:endParaRPr lang="en-US" sz="2400" dirty="0"/>
          </a:p>
          <a:p>
            <a:r>
              <a:rPr lang="en-US" sz="2400" dirty="0"/>
              <a:t>All Terms that have been agreed to need to be formalized into a </a:t>
            </a:r>
            <a:r>
              <a:rPr lang="en-US" sz="2400" u="sng" dirty="0"/>
              <a:t>Writing</a:t>
            </a:r>
            <a:r>
              <a:rPr lang="en-US" sz="2400" dirty="0"/>
              <a:t>.</a:t>
            </a:r>
          </a:p>
        </p:txBody>
      </p:sp>
      <p:sp>
        <p:nvSpPr>
          <p:cNvPr id="5" name="Text Placeholder 4">
            <a:extLst>
              <a:ext uri="{FF2B5EF4-FFF2-40B4-BE49-F238E27FC236}">
                <a16:creationId xmlns:a16="http://schemas.microsoft.com/office/drawing/2014/main" id="{065A86ED-7F21-4099-9087-2F8185C53D2D}"/>
              </a:ext>
            </a:extLst>
          </p:cNvPr>
          <p:cNvSpPr>
            <a:spLocks noGrp="1"/>
          </p:cNvSpPr>
          <p:nvPr>
            <p:ph type="body" sz="quarter" idx="3"/>
          </p:nvPr>
        </p:nvSpPr>
        <p:spPr/>
        <p:txBody>
          <a:bodyPr/>
          <a:lstStyle/>
          <a:p>
            <a:endParaRPr lang="en-US" dirty="0"/>
          </a:p>
        </p:txBody>
      </p:sp>
    </p:spTree>
    <p:extLst>
      <p:ext uri="{BB962C8B-B14F-4D97-AF65-F5344CB8AC3E}">
        <p14:creationId xmlns:p14="http://schemas.microsoft.com/office/powerpoint/2010/main" val="1371763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Purchase and sale agreement</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r>
              <a:rPr lang="en-US" dirty="0">
                <a:solidFill>
                  <a:schemeClr val="tx1"/>
                </a:solidFill>
              </a:rPr>
              <a:t>Purchase and Sale Provisions</a:t>
            </a: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p:txBody>
          <a:bodyPr>
            <a:normAutofit/>
          </a:bodyPr>
          <a:lstStyle/>
          <a:p>
            <a:pPr lvl="1"/>
            <a:r>
              <a:rPr lang="en-US" sz="1600" dirty="0"/>
              <a:t>Parties</a:t>
            </a:r>
          </a:p>
          <a:p>
            <a:pPr lvl="1"/>
            <a:r>
              <a:rPr lang="en-US" dirty="0"/>
              <a:t>Locations of the Businesses</a:t>
            </a:r>
          </a:p>
          <a:p>
            <a:pPr lvl="1"/>
            <a:r>
              <a:rPr lang="en-US" sz="1600" dirty="0"/>
              <a:t>Assets – complete list of assets included and excluded</a:t>
            </a:r>
          </a:p>
          <a:p>
            <a:pPr lvl="1"/>
            <a:r>
              <a:rPr lang="en-US" dirty="0"/>
              <a:t>What liabilities are included</a:t>
            </a:r>
          </a:p>
          <a:p>
            <a:pPr lvl="1"/>
            <a:r>
              <a:rPr lang="en-US" dirty="0"/>
              <a:t>Purchase Price</a:t>
            </a:r>
          </a:p>
          <a:p>
            <a:pPr lvl="2"/>
            <a:r>
              <a:rPr lang="en-US" dirty="0"/>
              <a:t>Adjustments to Purchase Price</a:t>
            </a:r>
          </a:p>
          <a:p>
            <a:pPr lvl="2"/>
            <a:r>
              <a:rPr lang="en-US" dirty="0"/>
              <a:t>Allocation of Purchase Price among the assets</a:t>
            </a:r>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endParaRPr lang="en-US" dirty="0"/>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a:xfrm>
            <a:off x="6096000" y="2926052"/>
            <a:ext cx="5514809" cy="3357517"/>
          </a:xfrm>
        </p:spPr>
        <p:txBody>
          <a:bodyPr>
            <a:normAutofit/>
          </a:bodyPr>
          <a:lstStyle/>
          <a:p>
            <a:pPr lvl="1"/>
            <a:endParaRPr lang="en-US" dirty="0"/>
          </a:p>
          <a:p>
            <a:endParaRPr lang="en-US" dirty="0"/>
          </a:p>
          <a:p>
            <a:endParaRPr lang="en-US" dirty="0"/>
          </a:p>
          <a:p>
            <a:endParaRPr lang="en-US" dirty="0"/>
          </a:p>
          <a:p>
            <a:endParaRPr lang="en-US" dirty="0"/>
          </a:p>
          <a:p>
            <a:endParaRPr lang="en-US" dirty="0"/>
          </a:p>
          <a:p>
            <a:pPr marL="1008000" lvl="3" indent="0">
              <a:buNone/>
            </a:pPr>
            <a:endParaRPr lang="en-US" dirty="0"/>
          </a:p>
          <a:p>
            <a:endParaRPr lang="en-US" dirty="0"/>
          </a:p>
        </p:txBody>
      </p:sp>
      <p:sp>
        <p:nvSpPr>
          <p:cNvPr id="7" name="Content Placeholder 3">
            <a:extLst>
              <a:ext uri="{FF2B5EF4-FFF2-40B4-BE49-F238E27FC236}">
                <a16:creationId xmlns:a16="http://schemas.microsoft.com/office/drawing/2014/main" id="{6C48C261-BCAF-4566-A053-90090DCF9367}"/>
              </a:ext>
            </a:extLst>
          </p:cNvPr>
          <p:cNvSpPr txBox="1">
            <a:spLocks/>
          </p:cNvSpPr>
          <p:nvPr/>
        </p:nvSpPr>
        <p:spPr>
          <a:xfrm>
            <a:off x="6370721" y="3047839"/>
            <a:ext cx="5393100" cy="2934999"/>
          </a:xfrm>
          <a:prstGeom prst="rect">
            <a:avLst/>
          </a:prstGeom>
        </p:spPr>
        <p:txBody>
          <a:bodyPr vert="horz" lIns="91440" tIns="45720" rIns="91440" bIns="45720" rtlCol="0" anchor="t">
            <a:normAutofit fontScale="92500" lnSpcReduction="200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lvl="1"/>
            <a:r>
              <a:rPr lang="en-US" sz="1900" u="sng" dirty="0"/>
              <a:t>Assets</a:t>
            </a:r>
            <a:r>
              <a:rPr lang="en-US" dirty="0"/>
              <a:t>:</a:t>
            </a:r>
          </a:p>
          <a:p>
            <a:pPr lvl="2"/>
            <a:r>
              <a:rPr lang="en-US" dirty="0"/>
              <a:t>Cash on Hand</a:t>
            </a:r>
          </a:p>
          <a:p>
            <a:pPr lvl="2"/>
            <a:r>
              <a:rPr lang="en-US" dirty="0"/>
              <a:t>Inventory </a:t>
            </a:r>
          </a:p>
          <a:p>
            <a:pPr lvl="2"/>
            <a:r>
              <a:rPr lang="en-US" dirty="0"/>
              <a:t>Client List</a:t>
            </a:r>
          </a:p>
          <a:p>
            <a:pPr lvl="2"/>
            <a:r>
              <a:rPr lang="en-US" dirty="0"/>
              <a:t>Goodwill</a:t>
            </a:r>
          </a:p>
          <a:p>
            <a:pPr lvl="2"/>
            <a:r>
              <a:rPr lang="en-US" dirty="0"/>
              <a:t>Accounts Receivables</a:t>
            </a:r>
          </a:p>
          <a:p>
            <a:pPr lvl="2"/>
            <a:r>
              <a:rPr lang="en-US" dirty="0"/>
              <a:t>Fixed Assets</a:t>
            </a:r>
          </a:p>
          <a:p>
            <a:pPr lvl="2"/>
            <a:r>
              <a:rPr lang="en-US" dirty="0"/>
              <a:t>Contracts – WIP</a:t>
            </a:r>
          </a:p>
          <a:p>
            <a:pPr lvl="2"/>
            <a:r>
              <a:rPr lang="en-US" dirty="0"/>
              <a:t>Domain Names</a:t>
            </a:r>
          </a:p>
          <a:p>
            <a:pPr lvl="2"/>
            <a:r>
              <a:rPr lang="en-US" dirty="0"/>
              <a:t>Trademarks and Tradenames</a:t>
            </a:r>
          </a:p>
        </p:txBody>
      </p:sp>
    </p:spTree>
    <p:extLst>
      <p:ext uri="{BB962C8B-B14F-4D97-AF65-F5344CB8AC3E}">
        <p14:creationId xmlns:p14="http://schemas.microsoft.com/office/powerpoint/2010/main" val="224720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Purchase and sale agreement</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r>
              <a:rPr lang="en-US" dirty="0">
                <a:solidFill>
                  <a:schemeClr val="tx1"/>
                </a:solidFill>
              </a:rPr>
              <a:t>Purchase Price Adjustments</a:t>
            </a: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p:txBody>
          <a:bodyPr>
            <a:normAutofit/>
          </a:bodyPr>
          <a:lstStyle/>
          <a:p>
            <a:pPr lvl="1"/>
            <a:r>
              <a:rPr lang="en-US" dirty="0"/>
              <a:t>Reflect the change in the Purchase Price that occur between the signing of the Agreement and Closing.</a:t>
            </a:r>
          </a:p>
          <a:p>
            <a:pPr lvl="1"/>
            <a:r>
              <a:rPr lang="en-US" dirty="0"/>
              <a:t>Typical adjustments are made for:</a:t>
            </a:r>
          </a:p>
          <a:p>
            <a:pPr lvl="2"/>
            <a:r>
              <a:rPr lang="en-US" dirty="0"/>
              <a:t>Inventory </a:t>
            </a:r>
          </a:p>
          <a:p>
            <a:pPr lvl="2"/>
            <a:r>
              <a:rPr lang="en-US" dirty="0"/>
              <a:t>Accounts Receivables</a:t>
            </a:r>
          </a:p>
          <a:p>
            <a:pPr lvl="2"/>
            <a:r>
              <a:rPr lang="en-US" dirty="0"/>
              <a:t>Work in Progress</a:t>
            </a:r>
          </a:p>
          <a:p>
            <a:pPr lvl="1"/>
            <a:r>
              <a:rPr lang="en-US" dirty="0"/>
              <a:t>The  Agreement could provide for adjustments if material.</a:t>
            </a:r>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endParaRPr lang="en-US" dirty="0"/>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p:txBody>
          <a:bodyPr>
            <a:normAutofit/>
          </a:bodyPr>
          <a:lstStyle/>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178015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2F8D-2C6D-5C42-8CF4-B0DC09D97F45}"/>
              </a:ext>
            </a:extLst>
          </p:cNvPr>
          <p:cNvSpPr>
            <a:spLocks noGrp="1"/>
          </p:cNvSpPr>
          <p:nvPr>
            <p:ph type="title"/>
          </p:nvPr>
        </p:nvSpPr>
        <p:spPr/>
        <p:txBody>
          <a:bodyPr/>
          <a:lstStyle/>
          <a:p>
            <a:r>
              <a:rPr lang="en-US" dirty="0"/>
              <a:t>Purchase and sale agreement</a:t>
            </a:r>
          </a:p>
        </p:txBody>
      </p:sp>
      <p:sp>
        <p:nvSpPr>
          <p:cNvPr id="3" name="Text Placeholder 2">
            <a:extLst>
              <a:ext uri="{FF2B5EF4-FFF2-40B4-BE49-F238E27FC236}">
                <a16:creationId xmlns:a16="http://schemas.microsoft.com/office/drawing/2014/main" id="{AB5CECD9-685C-9348-BA89-D71C5EA2AFA8}"/>
              </a:ext>
            </a:extLst>
          </p:cNvPr>
          <p:cNvSpPr>
            <a:spLocks noGrp="1"/>
          </p:cNvSpPr>
          <p:nvPr>
            <p:ph type="body" idx="1"/>
          </p:nvPr>
        </p:nvSpPr>
        <p:spPr/>
        <p:txBody>
          <a:bodyPr/>
          <a:lstStyle/>
          <a:p>
            <a:r>
              <a:rPr lang="en-US" dirty="0">
                <a:solidFill>
                  <a:schemeClr val="tx1"/>
                </a:solidFill>
              </a:rPr>
              <a:t>Allocation of Purchase Price</a:t>
            </a:r>
          </a:p>
        </p:txBody>
      </p:sp>
      <p:sp>
        <p:nvSpPr>
          <p:cNvPr id="4" name="Content Placeholder 3">
            <a:extLst>
              <a:ext uri="{FF2B5EF4-FFF2-40B4-BE49-F238E27FC236}">
                <a16:creationId xmlns:a16="http://schemas.microsoft.com/office/drawing/2014/main" id="{7AB52E5B-8C78-6F41-B3AA-32DFEF522897}"/>
              </a:ext>
            </a:extLst>
          </p:cNvPr>
          <p:cNvSpPr>
            <a:spLocks noGrp="1"/>
          </p:cNvSpPr>
          <p:nvPr>
            <p:ph sz="half" idx="2"/>
          </p:nvPr>
        </p:nvSpPr>
        <p:spPr/>
        <p:txBody>
          <a:bodyPr>
            <a:normAutofit fontScale="85000" lnSpcReduction="10000"/>
          </a:bodyPr>
          <a:lstStyle/>
          <a:p>
            <a:pPr lvl="1"/>
            <a:r>
              <a:rPr lang="en-US" sz="1600" dirty="0"/>
              <a:t>Allocation of Purchase Price:</a:t>
            </a:r>
          </a:p>
          <a:p>
            <a:pPr lvl="2"/>
            <a:r>
              <a:rPr lang="en-US" dirty="0"/>
              <a:t>IRS Form 8594 – attach to tax filing of Seller and Buyer</a:t>
            </a:r>
          </a:p>
          <a:p>
            <a:pPr lvl="2"/>
            <a:r>
              <a:rPr lang="en-US" dirty="0"/>
              <a:t>Different Assets have different tax consequences</a:t>
            </a:r>
          </a:p>
        </p:txBody>
      </p:sp>
      <p:sp>
        <p:nvSpPr>
          <p:cNvPr id="5" name="Text Placeholder 4">
            <a:extLst>
              <a:ext uri="{FF2B5EF4-FFF2-40B4-BE49-F238E27FC236}">
                <a16:creationId xmlns:a16="http://schemas.microsoft.com/office/drawing/2014/main" id="{C80A0759-B498-704E-AC7A-AEC2862A146A}"/>
              </a:ext>
            </a:extLst>
          </p:cNvPr>
          <p:cNvSpPr>
            <a:spLocks noGrp="1"/>
          </p:cNvSpPr>
          <p:nvPr>
            <p:ph type="body" sz="quarter" idx="3"/>
          </p:nvPr>
        </p:nvSpPr>
        <p:spPr/>
        <p:txBody>
          <a:bodyPr/>
          <a:lstStyle/>
          <a:p>
            <a:endParaRPr lang="en-US" dirty="0"/>
          </a:p>
        </p:txBody>
      </p:sp>
      <p:sp>
        <p:nvSpPr>
          <p:cNvPr id="6" name="Content Placeholder 5">
            <a:extLst>
              <a:ext uri="{FF2B5EF4-FFF2-40B4-BE49-F238E27FC236}">
                <a16:creationId xmlns:a16="http://schemas.microsoft.com/office/drawing/2014/main" id="{EE2924AA-3841-5A45-B4A9-CBE6B2F66441}"/>
              </a:ext>
            </a:extLst>
          </p:cNvPr>
          <p:cNvSpPr>
            <a:spLocks noGrp="1"/>
          </p:cNvSpPr>
          <p:nvPr>
            <p:ph sz="quarter" idx="4"/>
          </p:nvPr>
        </p:nvSpPr>
        <p:spPr/>
        <p:txBody>
          <a:bodyPr>
            <a:normAutofit fontScale="85000" lnSpcReduction="10000"/>
          </a:bodyPr>
          <a:lstStyle/>
          <a:p>
            <a:r>
              <a:rPr lang="en-US" dirty="0"/>
              <a:t>Cash – seller typically retains</a:t>
            </a:r>
          </a:p>
          <a:p>
            <a:r>
              <a:rPr lang="en-US" dirty="0"/>
              <a:t>Securities – seller typically retains</a:t>
            </a:r>
          </a:p>
          <a:p>
            <a:r>
              <a:rPr lang="en-US" dirty="0"/>
              <a:t>Accounts Receivable – Ordinary Income</a:t>
            </a:r>
          </a:p>
          <a:p>
            <a:r>
              <a:rPr lang="en-US" dirty="0"/>
              <a:t>Inventory – Ordinary Income</a:t>
            </a:r>
          </a:p>
          <a:p>
            <a:r>
              <a:rPr lang="en-US" dirty="0"/>
              <a:t>Fixed Assets – Deprecation Recapture  - Ordinary 		                    Income</a:t>
            </a:r>
          </a:p>
          <a:p>
            <a:r>
              <a:rPr lang="en-US" dirty="0"/>
              <a:t>Intangibles – non-competes, trademarks, trade names - CG</a:t>
            </a:r>
          </a:p>
          <a:p>
            <a:r>
              <a:rPr lang="en-US" dirty="0"/>
              <a:t>Goodwill – taxed as capital gain (15 years)</a:t>
            </a:r>
          </a:p>
          <a:p>
            <a:r>
              <a:rPr lang="en-US" dirty="0"/>
              <a:t>Consulting Agreement  - Ordinary Income</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23231115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2609</TotalTime>
  <Words>2472</Words>
  <Application>Microsoft Office PowerPoint</Application>
  <PresentationFormat>Widescreen</PresentationFormat>
  <Paragraphs>379</Paragraphs>
  <Slides>27</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Gill Sans MT</vt:lpstr>
      <vt:lpstr>Wingdings 2</vt:lpstr>
      <vt:lpstr>Dividend</vt:lpstr>
      <vt:lpstr>PowerPoint Presentation</vt:lpstr>
      <vt:lpstr>Negotiation phase </vt:lpstr>
      <vt:lpstr>Negotiation phase </vt:lpstr>
      <vt:lpstr>Negotiation Phrase</vt:lpstr>
      <vt:lpstr>Negotiation Phrase</vt:lpstr>
      <vt:lpstr>Negotiation phase</vt:lpstr>
      <vt:lpstr>Purchase and sale agreement</vt:lpstr>
      <vt:lpstr>Purchase and sale agreement</vt:lpstr>
      <vt:lpstr>Purchase and sale agreement</vt:lpstr>
      <vt:lpstr>Purchase and sale agreement</vt:lpstr>
      <vt:lpstr>Purchase and sale agreement</vt:lpstr>
      <vt:lpstr>Purchase and sale agreement</vt:lpstr>
      <vt:lpstr>Non compete statute</vt:lpstr>
      <vt:lpstr>Purchase and sale agreement - provisions</vt:lpstr>
      <vt:lpstr>Purchase and sale agreement - Provisions</vt:lpstr>
      <vt:lpstr>Purchase and sale agreement - Provisions</vt:lpstr>
      <vt:lpstr>Purchase and sale agreement - provisions</vt:lpstr>
      <vt:lpstr>Purchase and sale agreement</vt:lpstr>
      <vt:lpstr>Purchase and sale agreement</vt:lpstr>
      <vt:lpstr>Purchase and sale agreement</vt:lpstr>
      <vt:lpstr>Purchase and sale agreement</vt:lpstr>
      <vt:lpstr>Pre closing checklist</vt:lpstr>
      <vt:lpstr>PRE CLOSING CHECKLIST</vt:lpstr>
      <vt:lpstr>Pre closing checklist</vt:lpstr>
      <vt:lpstr>Closing</vt:lpstr>
      <vt:lpstr>Post Closing</vt:lpstr>
      <vt:lpstr>Attorney concerns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for sale or purchase of the business</dc:title>
  <dc:creator>L. Victoria Meier</dc:creator>
  <cp:lastModifiedBy>Teresa Baker</cp:lastModifiedBy>
  <cp:revision>40</cp:revision>
  <cp:lastPrinted>2020-09-29T23:05:02Z</cp:lastPrinted>
  <dcterms:created xsi:type="dcterms:W3CDTF">2020-09-19T15:18:20Z</dcterms:created>
  <dcterms:modified xsi:type="dcterms:W3CDTF">2020-09-30T17:00:45Z</dcterms:modified>
</cp:coreProperties>
</file>